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1006" r:id="rId6"/>
    <p:sldId id="261" r:id="rId7"/>
    <p:sldId id="983" r:id="rId8"/>
    <p:sldId id="1000" r:id="rId9"/>
    <p:sldId id="999" r:id="rId10"/>
    <p:sldId id="1003" r:id="rId11"/>
    <p:sldId id="1001" r:id="rId12"/>
    <p:sldId id="1004" r:id="rId13"/>
    <p:sldId id="1005" r:id="rId14"/>
    <p:sldId id="1002" r:id="rId15"/>
    <p:sldId id="979" r:id="rId16"/>
    <p:sldId id="988" r:id="rId17"/>
    <p:sldId id="989" r:id="rId18"/>
    <p:sldId id="997" r:id="rId19"/>
    <p:sldId id="1007" r:id="rId20"/>
    <p:sldId id="998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0" autoAdjust="0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312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fisher/Desktop/AVAC_RT2019_7_10_19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dr/qqvbnpqd05d47wfv04h5fkkc0000gp/T/com.microsoft.Outlook/Outlook%20Temp/AVAC_RT2019%20Data%20file%20%5b5%5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/var/folders/dr/qqvbnpqd05d47wfv04h5fkkc0000gp/T/com.microsoft.Outlook/Outlook%20Temp/AVAC_RT2019%20Data%20file%20%5b5%5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[AVAC_RT2019_7_10_19.xlsx]Key Pop Analysis 2018!PivotTable51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ofPieChart>
        <c:ofPieType val="bar"/>
        <c:varyColors val="1"/>
        <c:ser>
          <c:idx val="0"/>
          <c:order val="0"/>
          <c:tx>
            <c:strRef>
              <c:f>'Key Pop Analysis 2018'!$I$5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D-5E4F-B3B2-FF811C1C77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D-5E4F-B3B2-FF811C1C77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BD-5E4F-B3B2-FF811C1C77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BD-5E4F-B3B2-FF811C1C77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BD-5E4F-B3B2-FF811C1C77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7BD-5E4F-B3B2-FF811C1C778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7BD-5E4F-B3B2-FF811C1C778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7BD-5E4F-B3B2-FF811C1C778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7BD-5E4F-B3B2-FF811C1C778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7BD-5E4F-B3B2-FF811C1C778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7BD-5E4F-B3B2-FF811C1C778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7BD-5E4F-B3B2-FF811C1C778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7BD-5E4F-B3B2-FF811C1C778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7BD-5E4F-B3B2-FF811C1C778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7BD-5E4F-B3B2-FF811C1C7787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7BD-5E4F-B3B2-FF811C1C7787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7BD-5E4F-B3B2-FF811C1C7787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7BD-5E4F-B3B2-FF811C1C7787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7BD-5E4F-B3B2-FF811C1C7787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7BD-5E4F-B3B2-FF811C1C7787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F7BD-5E4F-B3B2-FF811C1C7787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F7BD-5E4F-B3B2-FF811C1C7787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F7BD-5E4F-B3B2-FF811C1C778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7BD-5E4F-B3B2-FF811C1C778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7BD-5E4F-B3B2-FF811C1C778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&lt;1%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BD-5E4F-B3B2-FF811C1C778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BD-5E4F-B3B2-FF811C1C778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7BD-5E4F-B3B2-FF811C1C778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7BD-5E4F-B3B2-FF811C1C778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7BD-5E4F-B3B2-FF811C1C778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7BD-5E4F-B3B2-FF811C1C778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7BD-5E4F-B3B2-FF811C1C778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7BD-5E4F-B3B2-FF811C1C778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7BD-5E4F-B3B2-FF811C1C778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7BD-5E4F-B3B2-FF811C1C778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7BD-5E4F-B3B2-FF811C1C7787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7BD-5E4F-B3B2-FF811C1C7787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7BD-5E4F-B3B2-FF811C1C7787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7BD-5E4F-B3B2-FF811C1C7787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7BD-5E4F-B3B2-FF811C1C7787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7BD-5E4F-B3B2-FF811C1C7787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7BD-5E4F-B3B2-FF811C1C7787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7BD-5E4F-B3B2-FF811C1C7787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7BD-5E4F-B3B2-FF811C1C7787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F7BD-5E4F-B3B2-FF811C1C77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'Key Pop Analysis 2018'!$H$6:$H$28</c:f>
              <c:strCache>
                <c:ptCount val="22"/>
                <c:pt idx="0">
                  <c:v>No Designation</c:v>
                </c:pt>
                <c:pt idx="1">
                  <c:v>Women </c:v>
                </c:pt>
                <c:pt idx="2">
                  <c:v>MSM</c:v>
                </c:pt>
                <c:pt idx="3">
                  <c:v>Black/Hispanic MSM</c:v>
                </c:pt>
                <c:pt idx="4">
                  <c:v>MSM; transgender women</c:v>
                </c:pt>
                <c:pt idx="5">
                  <c:v>Adolescents</c:v>
                </c:pt>
                <c:pt idx="6">
                  <c:v>Pregnant and/or breastfeeding women </c:v>
                </c:pt>
                <c:pt idx="7">
                  <c:v>Serodiscordant couples </c:v>
                </c:pt>
                <c:pt idx="8">
                  <c:v>Transgender women</c:v>
                </c:pt>
                <c:pt idx="9">
                  <c:v>Transgender women of color </c:v>
                </c:pt>
                <c:pt idx="10">
                  <c:v>Women/MSM</c:v>
                </c:pt>
                <c:pt idx="11">
                  <c:v>FSW</c:v>
                </c:pt>
                <c:pt idx="12">
                  <c:v>Children/infants</c:v>
                </c:pt>
                <c:pt idx="13">
                  <c:v>Women who inject drugs </c:v>
                </c:pt>
                <c:pt idx="14">
                  <c:v>Parolees</c:v>
                </c:pt>
                <c:pt idx="15">
                  <c:v>Black and hispanic women </c:v>
                </c:pt>
                <c:pt idx="16">
                  <c:v>MSW</c:v>
                </c:pt>
                <c:pt idx="17">
                  <c:v>PWID</c:v>
                </c:pt>
                <c:pt idx="18">
                  <c:v>Fisher community </c:v>
                </c:pt>
                <c:pt idx="19">
                  <c:v>MSM with drug use </c:v>
                </c:pt>
                <c:pt idx="20">
                  <c:v>IPV-impacted women</c:v>
                </c:pt>
                <c:pt idx="21">
                  <c:v>Trans people</c:v>
                </c:pt>
              </c:strCache>
            </c:strRef>
          </c:cat>
          <c:val>
            <c:numRef>
              <c:f>'Key Pop Analysis 2018'!$I$6:$I$28</c:f>
              <c:numCache>
                <c:formatCode>_("$"* #,##0.00_);_("$"* \(#,##0.00\);_("$"* "-"??_);_(@_)</c:formatCode>
                <c:ptCount val="22"/>
                <c:pt idx="0">
                  <c:v>1038654898.8900001</c:v>
                </c:pt>
                <c:pt idx="1">
                  <c:v>71393102.180000007</c:v>
                </c:pt>
                <c:pt idx="2">
                  <c:v>6651798</c:v>
                </c:pt>
                <c:pt idx="3">
                  <c:v>4480747</c:v>
                </c:pt>
                <c:pt idx="4">
                  <c:v>3221382.6</c:v>
                </c:pt>
                <c:pt idx="5">
                  <c:v>3165141</c:v>
                </c:pt>
                <c:pt idx="6">
                  <c:v>2388569.2000000002</c:v>
                </c:pt>
                <c:pt idx="7">
                  <c:v>1803581</c:v>
                </c:pt>
                <c:pt idx="8">
                  <c:v>1148071</c:v>
                </c:pt>
                <c:pt idx="9">
                  <c:v>882463</c:v>
                </c:pt>
                <c:pt idx="10">
                  <c:v>820377</c:v>
                </c:pt>
                <c:pt idx="11">
                  <c:v>654009.9</c:v>
                </c:pt>
                <c:pt idx="12">
                  <c:v>642102</c:v>
                </c:pt>
                <c:pt idx="13">
                  <c:v>638514</c:v>
                </c:pt>
                <c:pt idx="14">
                  <c:v>576344</c:v>
                </c:pt>
                <c:pt idx="15">
                  <c:v>551801</c:v>
                </c:pt>
                <c:pt idx="16">
                  <c:v>549480</c:v>
                </c:pt>
                <c:pt idx="17">
                  <c:v>502002</c:v>
                </c:pt>
                <c:pt idx="18">
                  <c:v>288948</c:v>
                </c:pt>
                <c:pt idx="19">
                  <c:v>195960</c:v>
                </c:pt>
                <c:pt idx="20">
                  <c:v>44524</c:v>
                </c:pt>
                <c:pt idx="21">
                  <c:v>31689.5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F7BD-5E4F-B3B2-FF811C1C778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ercent"/>
        <c:splitPos val="1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273575004366119"/>
          <c:y val="2.3707440825300605E-2"/>
          <c:w val="0.27684764816390639"/>
          <c:h val="0.96661528165387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057322834645669E-2"/>
          <c:y val="0.12545756924417972"/>
          <c:w val="0.95587392450587561"/>
          <c:h val="0.74365238520770149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explosion val="400"/>
            <c:spPr>
              <a:solidFill>
                <a:srgbClr val="941651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44-3749-BDD3-E61B5E5A4B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44-3749-BDD3-E61B5E5A4B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44-3749-BDD3-E61B5E5A4B6D}"/>
              </c:ext>
            </c:extLst>
          </c:dPt>
          <c:dPt>
            <c:idx val="3"/>
            <c:bubble3D val="0"/>
            <c:spPr>
              <a:solidFill>
                <a:srgbClr val="4DA08C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44-3749-BDD3-E61B5E5A4B6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solidFill>
                  <a:schemeClr val="lt1"/>
                </a:solidFill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F44-3749-BDD3-E61B5E5A4B6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F44-3749-BDD3-E61B5E5A4B6D}"/>
              </c:ext>
            </c:extLst>
          </c:dPt>
          <c:dLbls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>
                        <a:solidFill>
                          <a:schemeClr val="bg1"/>
                        </a:solidFill>
                      </a:rPr>
                      <a:t>0.2%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44-3749-BDD3-E61B5E5A4B6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44-3749-BDD3-E61B5E5A4B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'Key Pop Analysis 2017'!$N$25:$N$29</c:f>
              <c:strCache>
                <c:ptCount val="5"/>
                <c:pt idx="0">
                  <c:v>MSM</c:v>
                </c:pt>
                <c:pt idx="1">
                  <c:v>Transgender people </c:v>
                </c:pt>
                <c:pt idx="2">
                  <c:v>PWID</c:v>
                </c:pt>
                <c:pt idx="3">
                  <c:v>MSW</c:v>
                </c:pt>
                <c:pt idx="4">
                  <c:v>Total non-vaccine investment</c:v>
                </c:pt>
              </c:strCache>
            </c:strRef>
          </c:cat>
          <c:val>
            <c:numRef>
              <c:f>'Key Pop Analysis 2017'!$O$25:$O$29</c:f>
              <c:numCache>
                <c:formatCode>_("$"* #,##0.00_);_("$"* \(#,##0.00\);_("$"* "-"??_);_(@_)</c:formatCode>
                <c:ptCount val="5"/>
                <c:pt idx="0">
                  <c:v>8749578</c:v>
                </c:pt>
                <c:pt idx="1">
                  <c:v>3478240</c:v>
                </c:pt>
                <c:pt idx="2">
                  <c:v>1818698</c:v>
                </c:pt>
                <c:pt idx="3">
                  <c:v>592165</c:v>
                </c:pt>
                <c:pt idx="4">
                  <c:v>281151688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44-3749-BDD3-E61B5E5A4B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39"/>
        <c:splitType val="percent"/>
        <c:splitPos val="4"/>
        <c:secondPieSize val="81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799370078740154E-2"/>
          <c:y val="0.8810719040209315"/>
          <c:w val="0.9"/>
          <c:h val="5.35346349395510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EE-EB4C-8B2C-1A6DDAA4F3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EE-EB4C-8B2C-1A6DDAA4F3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EE-EB4C-8B2C-1A6DDAA4F3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EE-EB4C-8B2C-1A6DDAA4F34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0EE-EB4C-8B2C-1A6DDAA4F34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0EE-EB4C-8B2C-1A6DDAA4F34D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 &lt;1%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D0EE-EB4C-8B2C-1A6DDAA4F34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EE-EB4C-8B2C-1A6DDAA4F3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'Key Pop Analysis 2017'!$N$33:$N$37</c:f>
              <c:strCache>
                <c:ptCount val="5"/>
                <c:pt idx="0">
                  <c:v>MSM</c:v>
                </c:pt>
                <c:pt idx="1">
                  <c:v>Transgender people </c:v>
                </c:pt>
                <c:pt idx="2">
                  <c:v>PWID</c:v>
                </c:pt>
                <c:pt idx="3">
                  <c:v>FSW/MSW</c:v>
                </c:pt>
                <c:pt idx="4">
                  <c:v>Total non-vaccine investment</c:v>
                </c:pt>
              </c:strCache>
            </c:strRef>
          </c:cat>
          <c:val>
            <c:numRef>
              <c:f>'Key Pop Analysis 2017'!$O$33:$O$37</c:f>
              <c:numCache>
                <c:formatCode>_("$"* #,##0.00_);_("$"* \(#,##0.00\);_("$"* "-"??_);_(@_)</c:formatCode>
                <c:ptCount val="5"/>
                <c:pt idx="0">
                  <c:v>15648635.300000001</c:v>
                </c:pt>
                <c:pt idx="1">
                  <c:v>3672914.8</c:v>
                </c:pt>
                <c:pt idx="2">
                  <c:v>1140516</c:v>
                </c:pt>
                <c:pt idx="3">
                  <c:v>1203489.8999999999</c:v>
                </c:pt>
                <c:pt idx="4">
                  <c:v>297056871.23000002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0EE-EB4C-8B2C-1A6DDAA4F34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ercent"/>
        <c:splitPos val="1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3384614683581217"/>
          <c:y val="0.89654091295045935"/>
          <c:w val="0.65476141003207933"/>
          <c:h val="8.66228910841737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0.20386</cdr:x>
      <cdr:y>0.19808</cdr:y>
    </cdr:from>
    <cdr:to>
      <cdr:x>0.2872</cdr:x>
      <cdr:y>0.40012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EE1FF17-9B65-2749-9DED-ED8130AB0378}"/>
            </a:ext>
          </a:extLst>
        </cdr:cNvPr>
        <cdr:cNvSpPr txBox="1"/>
      </cdr:nvSpPr>
      <cdr:spPr>
        <a:xfrm xmlns:a="http://schemas.openxmlformats.org/drawingml/2006/main">
          <a:off x="2236967" y="8965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0.20646</cdr:x>
      <cdr:y>0.45328</cdr:y>
    </cdr:from>
    <cdr:to>
      <cdr:x>0.28448</cdr:x>
      <cdr:y>0.63578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D4A6D7-6C07-E54F-8AD9-ABEC98363375}"/>
            </a:ext>
          </a:extLst>
        </cdr:cNvPr>
        <cdr:cNvSpPr txBox="1"/>
      </cdr:nvSpPr>
      <cdr:spPr>
        <a:xfrm xmlns:a="http://schemas.openxmlformats.org/drawingml/2006/main">
          <a:off x="2293525" y="2428979"/>
          <a:ext cx="866692" cy="978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chemeClr val="bg1"/>
              </a:solidFill>
            </a:rPr>
            <a:t>95%</a:t>
          </a:r>
        </a:p>
      </cdr:txBody>
    </cdr:sp>
  </cdr:relSizeAnchor>
  <cdr:relSizeAnchor xmlns:cdr="http://schemas.openxmlformats.org/drawingml/2006/chartDrawing">
    <cdr:from>
      <cdr:x>0.32313</cdr:x>
      <cdr:y>0.24703</cdr:y>
    </cdr:from>
    <cdr:to>
      <cdr:x>0.40544</cdr:x>
      <cdr:y>0.41766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41AB29B-FDD6-D246-80ED-BC0F6E1AE1D1}"/>
            </a:ext>
          </a:extLst>
        </cdr:cNvPr>
        <cdr:cNvSpPr txBox="1"/>
      </cdr:nvSpPr>
      <cdr:spPr>
        <a:xfrm xmlns:a="http://schemas.openxmlformats.org/drawingml/2006/main">
          <a:off x="3589588" y="132374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0.3372</cdr:x>
      <cdr:y>0.2132</cdr:y>
    </cdr:from>
    <cdr:to>
      <cdr:x>0.42053</cdr:x>
      <cdr:y>0.41523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9C693F9-4B9E-DD43-8965-F129599A5526}"/>
            </a:ext>
          </a:extLst>
        </cdr:cNvPr>
        <cdr:cNvSpPr txBox="1"/>
      </cdr:nvSpPr>
      <cdr:spPr>
        <a:xfrm xmlns:a="http://schemas.openxmlformats.org/drawingml/2006/main">
          <a:off x="3700007" y="9649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20/07/2019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2BE22-C5FE-0543-97DF-0A5CB707E20E}" type="datetimeFigureOut">
              <a:rPr lang="en-US" smtClean="0"/>
              <a:t>7/20/19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FDC2E-5E6E-064D-A180-884F801E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6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E8494-74C8-46F2-A5B5-16F681057D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1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94-74C8-46F2-A5B5-16F681057D48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2307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94-74C8-46F2-A5B5-16F681057D48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780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30FB48FF-1161-C340-81DC-9B6A4AB04D06}" type="slidenum">
              <a:rPr lang="en-US" altLang="x-none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altLang="x-none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94-74C8-46F2-A5B5-16F681057D48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833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hyperlink" Target="http://hivresourcetracking.org/" TargetMode="External"/><Relationship Id="rId4" Type="http://schemas.openxmlformats.org/officeDocument/2006/relationships/hyperlink" Target="http://www.avac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hyperlink" Target="http://www.avac.org/pxr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179D-BAE1-DC40-BCC6-C6BE5268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Global Investment in KP and PP </a:t>
            </a:r>
            <a:b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Focused Prevention Research  in 2018</a:t>
            </a:r>
            <a:b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endParaRPr lang="en-US" b="0" dirty="0"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13210E-120A-144D-8609-763E99E90C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908448"/>
              </p:ext>
            </p:extLst>
          </p:nvPr>
        </p:nvGraphicFramePr>
        <p:xfrm>
          <a:off x="609599" y="1589049"/>
          <a:ext cx="1140026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C95228B-39F8-1B41-9CD2-5024D32F8D7A}"/>
              </a:ext>
            </a:extLst>
          </p:cNvPr>
          <p:cNvSpPr/>
          <p:nvPr/>
        </p:nvSpPr>
        <p:spPr>
          <a:xfrm>
            <a:off x="2051436" y="2608027"/>
            <a:ext cx="2862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US$1.14 billion</a:t>
            </a:r>
          </a:p>
        </p:txBody>
      </p:sp>
    </p:spTree>
    <p:extLst>
      <p:ext uri="{BB962C8B-B14F-4D97-AF65-F5344CB8AC3E}">
        <p14:creationId xmlns:p14="http://schemas.microsoft.com/office/powerpoint/2010/main" val="318838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D193-81D8-BC40-A3C0-44876158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Small % of Prevention Research Focused on KPs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90FA2-E526-4244-81DD-9727F0492630}"/>
              </a:ext>
            </a:extLst>
          </p:cNvPr>
          <p:cNvSpPr/>
          <p:nvPr/>
        </p:nvSpPr>
        <p:spPr>
          <a:xfrm>
            <a:off x="874643" y="881743"/>
            <a:ext cx="10972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specifically focused on Key Populations in 2017 comprised only 2% of microbicide research, 17% of PrEP research, and 4% of </a:t>
            </a:r>
            <a:r>
              <a:rPr lang="en-US" sz="3600" dirty="0" err="1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TasP</a:t>
            </a:r>
            <a:r>
              <a:rPr lang="en-US" sz="3600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research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specifically focused on Key Populations in 2018 comprised only 2% of microbicide research, 17% of PrEP research, and 8% of </a:t>
            </a:r>
            <a:r>
              <a:rPr lang="en-US" sz="3600" dirty="0" err="1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TasP</a:t>
            </a:r>
            <a:r>
              <a:rPr lang="en-US" sz="3600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research</a:t>
            </a:r>
            <a:endParaRPr lang="en-US" sz="36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76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FED3-25EE-BA4B-B263-3F3C63DF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Global Investment in KP</a:t>
            </a:r>
            <a:b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Focused Prevention Research  in 2017</a:t>
            </a:r>
            <a:br>
              <a:rPr lang="en-US" dirty="0">
                <a:latin typeface="Franklin Gothic Medium" panose="020B0603020102020204" pitchFamily="34" charset="0"/>
                <a:cs typeface="Calibri" panose="020F0502020204030204" pitchFamily="34" charset="0"/>
              </a:rPr>
            </a:br>
            <a:endParaRPr lang="en-US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5DE779-A2DA-964F-B9F5-23BADECF67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165217"/>
              </p:ext>
            </p:extLst>
          </p:nvPr>
        </p:nvGraphicFramePr>
        <p:xfrm>
          <a:off x="473529" y="767444"/>
          <a:ext cx="11108871" cy="535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432FB2-A213-4B41-A018-D45DCC997636}"/>
              </a:ext>
            </a:extLst>
          </p:cNvPr>
          <p:cNvSpPr/>
          <p:nvPr/>
        </p:nvSpPr>
        <p:spPr>
          <a:xfrm>
            <a:off x="3196424" y="2305878"/>
            <a:ext cx="2899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US$227.9 million</a:t>
            </a:r>
          </a:p>
        </p:txBody>
      </p:sp>
    </p:spTree>
    <p:extLst>
      <p:ext uri="{BB962C8B-B14F-4D97-AF65-F5344CB8AC3E}">
        <p14:creationId xmlns:p14="http://schemas.microsoft.com/office/powerpoint/2010/main" val="241170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FED3-25EE-BA4B-B263-3F3C63DF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Global Investment in KP</a:t>
            </a:r>
            <a:b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Focused Prevention Research  in 2018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DE6B095-1B9D-0F46-80AF-F9C8D4539D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205225"/>
              </p:ext>
            </p:extLst>
          </p:nvPr>
        </p:nvGraphicFramePr>
        <p:xfrm>
          <a:off x="609600" y="1166018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B887D3D-AD4F-5748-B3BA-AB4DA07DAB10}"/>
              </a:ext>
            </a:extLst>
          </p:cNvPr>
          <p:cNvSpPr/>
          <p:nvPr/>
        </p:nvSpPr>
        <p:spPr>
          <a:xfrm>
            <a:off x="3442914" y="1868557"/>
            <a:ext cx="2822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US$297.0 million</a:t>
            </a:r>
          </a:p>
        </p:txBody>
      </p:sp>
    </p:spTree>
    <p:extLst>
      <p:ext uri="{BB962C8B-B14F-4D97-AF65-F5344CB8AC3E}">
        <p14:creationId xmlns:p14="http://schemas.microsoft.com/office/powerpoint/2010/main" val="296168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D193-81D8-BC40-A3C0-44876158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Limited BSSR Prevention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90FA2-E526-4244-81DD-9727F0492630}"/>
              </a:ext>
            </a:extLst>
          </p:cNvPr>
          <p:cNvSpPr/>
          <p:nvPr/>
        </p:nvSpPr>
        <p:spPr>
          <a:xfrm>
            <a:off x="6321287" y="1769165"/>
            <a:ext cx="55261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Behavioral and Social Science Research in 2018 was also limited, representing 9% of non-vaccine prevention investment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A8E032F-4FCE-9444-8BAB-2D8108899D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477895"/>
              </p:ext>
            </p:extLst>
          </p:nvPr>
        </p:nvGraphicFramePr>
        <p:xfrm>
          <a:off x="412595" y="1626720"/>
          <a:ext cx="5687122" cy="317744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466325">
                  <a:extLst>
                    <a:ext uri="{9D8B030D-6E8A-4147-A177-3AD203B41FA5}">
                      <a16:colId xmlns:a16="http://schemas.microsoft.com/office/drawing/2014/main" val="3408562036"/>
                    </a:ext>
                  </a:extLst>
                </a:gridCol>
                <a:gridCol w="2220797">
                  <a:extLst>
                    <a:ext uri="{9D8B030D-6E8A-4147-A177-3AD203B41FA5}">
                      <a16:colId xmlns:a16="http://schemas.microsoft.com/office/drawing/2014/main" val="2271030979"/>
                    </a:ext>
                  </a:extLst>
                </a:gridCol>
              </a:tblGrid>
              <a:tr h="179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BSSR Research Focus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2018 Investment USD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9822108"/>
                  </a:ext>
                </a:extLst>
              </a:tr>
              <a:tr h="5417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Female condom social and behavioral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$                       22,500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1906571"/>
                  </a:ext>
                </a:extLst>
              </a:tr>
              <a:tr h="607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Microbicides behavioral and social science research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$                16,193,659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040389"/>
                  </a:ext>
                </a:extLst>
              </a:tr>
              <a:tr h="4782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PrEP social and behavioral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$                  9,349,567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5512412"/>
                  </a:ext>
                </a:extLst>
              </a:tr>
              <a:tr h="4782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VMMC social and behavioral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$                  1,792,727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18030"/>
                  </a:ext>
                </a:extLst>
              </a:tr>
              <a:tr h="5158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TasP behavioral and social science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$                     732,615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9305818"/>
                  </a:ext>
                </a:extLst>
              </a:tr>
              <a:tr h="2547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Grand Total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$                28,092,417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30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230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385888" y="0"/>
            <a:ext cx="9282112" cy="14478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latin typeface="Franklin Gothic Medium" panose="020B0603020102020204" pitchFamily="34" charset="0"/>
              </a:rPr>
              <a:t>Why is BSSR and KP Research critical? What If It Works?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76F62-81D7-5E4C-A65E-479D1B352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76" y="1447800"/>
            <a:ext cx="879775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56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F9C74BB-5BF8-7642-A1F1-009BE036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altLang="en-US" dirty="0">
                <a:latin typeface="Franklin Gothic Medium" panose="020B0603020102020204" pitchFamily="34" charset="0"/>
                <a:ea typeface="ＭＳ Ｐゴシック" panose="020B0600070205080204" pitchFamily="34" charset="-128"/>
                <a:cs typeface="Cambria" panose="02040503050406030204" pitchFamily="18" charset="0"/>
              </a:rPr>
              <a:t>The Oral PrEP Experience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41E5B91-59AD-B844-A418-FAC0CFEF1119}"/>
              </a:ext>
            </a:extLst>
          </p:cNvPr>
          <p:cNvSpPr txBox="1">
            <a:spLocks/>
          </p:cNvSpPr>
          <p:nvPr/>
        </p:nvSpPr>
        <p:spPr>
          <a:xfrm>
            <a:off x="1638300" y="5528502"/>
            <a:ext cx="9029699" cy="556977"/>
          </a:xfrm>
          <a:prstGeom prst="rect">
            <a:avLst/>
          </a:prstGeom>
          <a:solidFill>
            <a:srgbClr val="348EA9">
              <a:lumMod val="7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ysClr val="window" lastClr="FFFFFF"/>
                </a:solidFill>
                <a:latin typeface="Calibri"/>
              </a:rPr>
              <a:t>Poor planning can limit immediate impact of biomedical prevention options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6D282D7-8BEF-0544-A0F6-64C500816768}"/>
              </a:ext>
            </a:extLst>
          </p:cNvPr>
          <p:cNvGrpSpPr/>
          <p:nvPr/>
        </p:nvGrpSpPr>
        <p:grpSpPr>
          <a:xfrm>
            <a:off x="1638300" y="1892415"/>
            <a:ext cx="3695700" cy="1120503"/>
            <a:chOff x="3581400" y="819150"/>
            <a:chExt cx="4461164" cy="106679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9E00836-0BF7-954E-BD59-30145E11489E}"/>
                </a:ext>
              </a:extLst>
            </p:cNvPr>
            <p:cNvGrpSpPr/>
            <p:nvPr/>
          </p:nvGrpSpPr>
          <p:grpSpPr>
            <a:xfrm>
              <a:off x="3581400" y="1047750"/>
              <a:ext cx="4461164" cy="838199"/>
              <a:chOff x="228600" y="819150"/>
              <a:chExt cx="4233540" cy="762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57045BB-C9C2-E04D-BC5E-C0D3E5D897A5}"/>
                  </a:ext>
                </a:extLst>
              </p:cNvPr>
              <p:cNvSpPr/>
              <p:nvPr/>
            </p:nvSpPr>
            <p:spPr>
              <a:xfrm>
                <a:off x="1008782" y="819150"/>
                <a:ext cx="3453358" cy="762000"/>
              </a:xfrm>
              <a:prstGeom prst="rect">
                <a:avLst/>
              </a:prstGeom>
              <a:solidFill>
                <a:srgbClr val="F48B3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lvl="1" defTabSz="844550">
                  <a:lnSpc>
                    <a:spcPct val="90000"/>
                  </a:lnSpc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Distinct post-approval oral PrEP implementation projects and studies; most were small-scale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8D6E611-001D-CD44-BBF3-1CE189EC5F88}"/>
                  </a:ext>
                </a:extLst>
              </p:cNvPr>
              <p:cNvSpPr/>
              <p:nvPr/>
            </p:nvSpPr>
            <p:spPr>
              <a:xfrm>
                <a:off x="228600" y="819150"/>
                <a:ext cx="780182" cy="762000"/>
              </a:xfrm>
              <a:prstGeom prst="rect">
                <a:avLst/>
              </a:prstGeom>
              <a:solidFill>
                <a:srgbClr val="F48B3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500" b="1" kern="0" dirty="0">
                    <a:solidFill>
                      <a:prstClr val="white"/>
                    </a:solidFill>
                    <a:latin typeface="Calibri"/>
                  </a:rPr>
                  <a:t>131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706BA36-54CA-314F-AEFF-642EF0FF7240}"/>
                </a:ext>
              </a:extLst>
            </p:cNvPr>
            <p:cNvSpPr/>
            <p:nvPr/>
          </p:nvSpPr>
          <p:spPr>
            <a:xfrm>
              <a:off x="3581400" y="819150"/>
              <a:ext cx="4461164" cy="228600"/>
            </a:xfrm>
            <a:prstGeom prst="rect">
              <a:avLst/>
            </a:prstGeom>
            <a:solidFill>
              <a:srgbClr val="F48B3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Calibri"/>
                </a:rPr>
                <a:t>Post-approval studies and projects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1ABF50B-6EBF-A547-93CF-D9F6DE2CB3E0}"/>
              </a:ext>
            </a:extLst>
          </p:cNvPr>
          <p:cNvGrpSpPr/>
          <p:nvPr/>
        </p:nvGrpSpPr>
        <p:grpSpPr>
          <a:xfrm>
            <a:off x="1638300" y="4388079"/>
            <a:ext cx="3695700" cy="1120504"/>
            <a:chOff x="3581400" y="2017310"/>
            <a:chExt cx="4461164" cy="106680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3D5564C-E45A-6C4C-A117-CBCED8649118}"/>
                </a:ext>
              </a:extLst>
            </p:cNvPr>
            <p:cNvGrpSpPr/>
            <p:nvPr/>
          </p:nvGrpSpPr>
          <p:grpSpPr>
            <a:xfrm>
              <a:off x="3581400" y="2245910"/>
              <a:ext cx="4461164" cy="838200"/>
              <a:chOff x="228600" y="819150"/>
              <a:chExt cx="4233540" cy="762001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1A630E0-E261-F04B-B0AF-E1D13B6BD7DF}"/>
                  </a:ext>
                </a:extLst>
              </p:cNvPr>
              <p:cNvSpPr/>
              <p:nvPr/>
            </p:nvSpPr>
            <p:spPr>
              <a:xfrm>
                <a:off x="1008782" y="819151"/>
                <a:ext cx="3453358" cy="762000"/>
              </a:xfrm>
              <a:prstGeom prst="rect">
                <a:avLst/>
              </a:prstGeom>
              <a:solidFill>
                <a:srgbClr val="52BA9B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844550">
                  <a:lnSpc>
                    <a:spcPct val="90000"/>
                  </a:lnSpc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Different organizations involved in oral PrEP implementation research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B8C0579-4CE0-0F45-8CA4-E7B59D17CF3A}"/>
                  </a:ext>
                </a:extLst>
              </p:cNvPr>
              <p:cNvSpPr/>
              <p:nvPr/>
            </p:nvSpPr>
            <p:spPr>
              <a:xfrm>
                <a:off x="228600" y="819150"/>
                <a:ext cx="780182" cy="762000"/>
              </a:xfrm>
              <a:prstGeom prst="rect">
                <a:avLst/>
              </a:prstGeom>
              <a:solidFill>
                <a:srgbClr val="52BA9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500" b="1" kern="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DEAFCA-C20B-0E41-8BF6-FA7E75118BF5}"/>
                </a:ext>
              </a:extLst>
            </p:cNvPr>
            <p:cNvSpPr/>
            <p:nvPr/>
          </p:nvSpPr>
          <p:spPr>
            <a:xfrm>
              <a:off x="3581400" y="2017310"/>
              <a:ext cx="4461164" cy="228600"/>
            </a:xfrm>
            <a:prstGeom prst="rect">
              <a:avLst/>
            </a:prstGeom>
            <a:solidFill>
              <a:srgbClr val="52BA9B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Calibri"/>
                </a:rPr>
                <a:t>Stakeholders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5A36096-A5A1-DC42-805A-DCB5F153C7F4}"/>
              </a:ext>
            </a:extLst>
          </p:cNvPr>
          <p:cNvGrpSpPr/>
          <p:nvPr/>
        </p:nvGrpSpPr>
        <p:grpSpPr>
          <a:xfrm>
            <a:off x="1638300" y="3140248"/>
            <a:ext cx="3695700" cy="1120503"/>
            <a:chOff x="3581400" y="3268642"/>
            <a:chExt cx="4461164" cy="106679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AE7712C-B8A1-274B-9B7B-769D35DD1C90}"/>
                </a:ext>
              </a:extLst>
            </p:cNvPr>
            <p:cNvGrpSpPr/>
            <p:nvPr/>
          </p:nvGrpSpPr>
          <p:grpSpPr>
            <a:xfrm>
              <a:off x="3581400" y="3497242"/>
              <a:ext cx="4461164" cy="838199"/>
              <a:chOff x="228600" y="819150"/>
              <a:chExt cx="4233540" cy="76200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FDC29D-56B8-B540-9AAE-97E748ECD3EF}"/>
                  </a:ext>
                </a:extLst>
              </p:cNvPr>
              <p:cNvSpPr/>
              <p:nvPr/>
            </p:nvSpPr>
            <p:spPr>
              <a:xfrm>
                <a:off x="1008782" y="819150"/>
                <a:ext cx="3453358" cy="762000"/>
              </a:xfrm>
              <a:prstGeom prst="rect">
                <a:avLst/>
              </a:prstGeom>
              <a:solidFill>
                <a:srgbClr val="8561A2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844550">
                  <a:lnSpc>
                    <a:spcPct val="90000"/>
                  </a:lnSpc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Different countries conducted projects including multiple in the same country  (e.g. 25 in one country)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82CDD4A-1520-4149-A7EF-5CA8F7F84AA8}"/>
                  </a:ext>
                </a:extLst>
              </p:cNvPr>
              <p:cNvSpPr/>
              <p:nvPr/>
            </p:nvSpPr>
            <p:spPr>
              <a:xfrm>
                <a:off x="228600" y="819150"/>
                <a:ext cx="780182" cy="762000"/>
              </a:xfrm>
              <a:prstGeom prst="rect">
                <a:avLst/>
              </a:prstGeom>
              <a:solidFill>
                <a:srgbClr val="8561A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500" b="1" kern="0" dirty="0">
                    <a:solidFill>
                      <a:prstClr val="white"/>
                    </a:solidFill>
                    <a:latin typeface="Calibri"/>
                  </a:rPr>
                  <a:t>68</a:t>
                </a: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0CD8E37-3A5B-5443-9786-22CBA85854D5}"/>
                </a:ext>
              </a:extLst>
            </p:cNvPr>
            <p:cNvSpPr/>
            <p:nvPr/>
          </p:nvSpPr>
          <p:spPr>
            <a:xfrm>
              <a:off x="3581400" y="3268642"/>
              <a:ext cx="4461164" cy="228600"/>
            </a:xfrm>
            <a:prstGeom prst="rect">
              <a:avLst/>
            </a:prstGeom>
            <a:solidFill>
              <a:srgbClr val="8561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Calibri"/>
                </a:rPr>
                <a:t>Countries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3957F01-BD1D-E849-82FF-3E21A1206BD7}"/>
              </a:ext>
            </a:extLst>
          </p:cNvPr>
          <p:cNvSpPr txBox="1"/>
          <p:nvPr/>
        </p:nvSpPr>
        <p:spPr>
          <a:xfrm>
            <a:off x="1458756" y="1371600"/>
            <a:ext cx="386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black"/>
                </a:solidFill>
                <a:latin typeface="Calibri"/>
              </a:rPr>
              <a:t>Oral PrEP Implementation Studies</a:t>
            </a:r>
          </a:p>
        </p:txBody>
      </p:sp>
      <p:sp>
        <p:nvSpPr>
          <p:cNvPr id="75" name="Isosceles Triangle 40">
            <a:extLst>
              <a:ext uri="{FF2B5EF4-FFF2-40B4-BE49-F238E27FC236}">
                <a16:creationId xmlns:a16="http://schemas.microsoft.com/office/drawing/2014/main" id="{BACA2BAA-4744-1941-9094-539A07F0A00B}"/>
              </a:ext>
            </a:extLst>
          </p:cNvPr>
          <p:cNvSpPr/>
          <p:nvPr/>
        </p:nvSpPr>
        <p:spPr bwMode="auto">
          <a:xfrm rot="16200000" flipV="1">
            <a:off x="3895959" y="3604044"/>
            <a:ext cx="3387570" cy="206688"/>
          </a:xfrm>
          <a:prstGeom prst="triangle">
            <a:avLst/>
          </a:prstGeom>
          <a:solidFill>
            <a:srgbClr val="E8EDF1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endParaRPr lang="en-US" sz="1200" kern="0" dirty="0">
              <a:solidFill>
                <a:prstClr val="black"/>
              </a:solidFill>
              <a:latin typeface="Verdana" pitchFamily="-109" charset="0"/>
              <a:cs typeface="MS PGothic" pitchFamily="34" charset="-12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2CF5762-186B-8C40-B6D3-DC94873AC1D7}"/>
              </a:ext>
            </a:extLst>
          </p:cNvPr>
          <p:cNvSpPr txBox="1"/>
          <p:nvPr/>
        </p:nvSpPr>
        <p:spPr>
          <a:xfrm>
            <a:off x="5748794" y="1371600"/>
            <a:ext cx="457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black"/>
                </a:solidFill>
                <a:latin typeface="Calibri"/>
              </a:rPr>
              <a:t>Key Takeaways from early Oral PrEP rollout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E54C2D-C08C-C448-A4C2-CF38C736FA7C}"/>
              </a:ext>
            </a:extLst>
          </p:cNvPr>
          <p:cNvGrpSpPr/>
          <p:nvPr/>
        </p:nvGrpSpPr>
        <p:grpSpPr>
          <a:xfrm>
            <a:off x="5781452" y="1838708"/>
            <a:ext cx="4886548" cy="3537632"/>
            <a:chOff x="3581402" y="819150"/>
            <a:chExt cx="5818906" cy="288051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8188180-03E4-5642-B906-82C560950297}"/>
                </a:ext>
              </a:extLst>
            </p:cNvPr>
            <p:cNvSpPr/>
            <p:nvPr/>
          </p:nvSpPr>
          <p:spPr>
            <a:xfrm>
              <a:off x="3581402" y="1047749"/>
              <a:ext cx="5818906" cy="26519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348EA9"/>
              </a:solidFill>
              <a:prstDash val="solid"/>
            </a:ln>
            <a:effectLst/>
          </p:spPr>
          <p:txBody>
            <a:bodyPr rtlCol="0" anchor="t"/>
            <a:lstStyle/>
            <a:p>
              <a:pPr defTabSz="844550">
                <a:lnSpc>
                  <a:spcPct val="90000"/>
                </a:lnSpc>
                <a:defRPr/>
              </a:pPr>
              <a:endParaRPr lang="en-US" sz="1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EB48CAC-C5BC-8E4F-BE01-6545AE6E3DAD}"/>
                </a:ext>
              </a:extLst>
            </p:cNvPr>
            <p:cNvSpPr/>
            <p:nvPr/>
          </p:nvSpPr>
          <p:spPr>
            <a:xfrm>
              <a:off x="3581402" y="819150"/>
              <a:ext cx="5818906" cy="228600"/>
            </a:xfrm>
            <a:prstGeom prst="rect">
              <a:avLst/>
            </a:prstGeom>
            <a:solidFill>
              <a:srgbClr val="348EA9"/>
            </a:solidFill>
            <a:ln w="25400" cap="flat" cmpd="sng" algn="ctr">
              <a:solidFill>
                <a:srgbClr val="348EA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b="1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A0B88F0-0057-8F43-BFB3-0E8E92BEB184}"/>
              </a:ext>
            </a:extLst>
          </p:cNvPr>
          <p:cNvGrpSpPr/>
          <p:nvPr/>
        </p:nvGrpSpPr>
        <p:grpSpPr>
          <a:xfrm>
            <a:off x="5938792" y="3249330"/>
            <a:ext cx="4152266" cy="1089529"/>
            <a:chOff x="4414792" y="2606006"/>
            <a:chExt cx="4152266" cy="108952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A331951-9E22-5C45-AB34-18B18634287E}"/>
                </a:ext>
              </a:extLst>
            </p:cNvPr>
            <p:cNvGrpSpPr/>
            <p:nvPr/>
          </p:nvGrpSpPr>
          <p:grpSpPr>
            <a:xfrm>
              <a:off x="4414792" y="2606006"/>
              <a:ext cx="4152266" cy="1089529"/>
              <a:chOff x="4338092" y="2517296"/>
              <a:chExt cx="4152266" cy="1089529"/>
            </a:xfrm>
          </p:grpSpPr>
          <p:pic>
            <p:nvPicPr>
              <p:cNvPr id="83" name="Picture 3" descr="C:\Users\James Reid\Downloads\icons8-planning-skill-filled-50.png">
                <a:extLst>
                  <a:ext uri="{FF2B5EF4-FFF2-40B4-BE49-F238E27FC236}">
                    <a16:creationId xmlns:a16="http://schemas.microsoft.com/office/drawing/2014/main" id="{6796C343-4301-1347-B0D2-3F251E5E54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rgbClr val="348EA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8092" y="2730335"/>
                <a:ext cx="663450" cy="663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3BB4D98-20A2-4D4B-8F53-A91325A2EA1C}"/>
                  </a:ext>
                </a:extLst>
              </p:cNvPr>
              <p:cNvSpPr/>
              <p:nvPr/>
            </p:nvSpPr>
            <p:spPr>
              <a:xfrm>
                <a:off x="5594758" y="2517296"/>
                <a:ext cx="2895600" cy="10895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844550">
                  <a:lnSpc>
                    <a:spcPct val="90000"/>
                  </a:lnSpc>
                  <a:spcAft>
                    <a:spcPts val="180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Data from research was not well timed to inform decision making at global or country level</a:t>
                </a: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E5C76D2-1186-5E4F-B174-1453186D2700}"/>
                </a:ext>
              </a:extLst>
            </p:cNvPr>
            <p:cNvSpPr/>
            <p:nvPr/>
          </p:nvSpPr>
          <p:spPr>
            <a:xfrm>
              <a:off x="5233781" y="3015756"/>
              <a:ext cx="262391" cy="2700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8EDF1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FB9E1ED-5A00-1A4D-A36E-D2D6C5B22BF0}"/>
              </a:ext>
            </a:extLst>
          </p:cNvPr>
          <p:cNvGrpSpPr/>
          <p:nvPr/>
        </p:nvGrpSpPr>
        <p:grpSpPr>
          <a:xfrm>
            <a:off x="5929798" y="2254478"/>
            <a:ext cx="4157095" cy="840230"/>
            <a:chOff x="4405796" y="3788920"/>
            <a:chExt cx="4157095" cy="84023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F37665E-176D-4245-9132-A6CB92742B7B}"/>
                </a:ext>
              </a:extLst>
            </p:cNvPr>
            <p:cNvGrpSpPr/>
            <p:nvPr/>
          </p:nvGrpSpPr>
          <p:grpSpPr>
            <a:xfrm>
              <a:off x="4405796" y="3788920"/>
              <a:ext cx="4157095" cy="840230"/>
              <a:chOff x="4320100" y="3705367"/>
              <a:chExt cx="4157095" cy="840230"/>
            </a:xfrm>
          </p:grpSpPr>
          <p:pic>
            <p:nvPicPr>
              <p:cNvPr id="88" name="Picture 5" descr="C:\Users\James Reid\Downloads\icons8-ask-64.png">
                <a:extLst>
                  <a:ext uri="{FF2B5EF4-FFF2-40B4-BE49-F238E27FC236}">
                    <a16:creationId xmlns:a16="http://schemas.microsoft.com/office/drawing/2014/main" id="{1080606D-6E65-2446-B3DF-4F8AD53D99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rgbClr val="348EA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100" y="3763889"/>
                <a:ext cx="723187" cy="72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D6C5A7B-EC0D-754D-86EA-D2B750DA3525}"/>
                  </a:ext>
                </a:extLst>
              </p:cNvPr>
              <p:cNvSpPr/>
              <p:nvPr/>
            </p:nvSpPr>
            <p:spPr>
              <a:xfrm>
                <a:off x="5585762" y="3705367"/>
                <a:ext cx="2891433" cy="84023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844550">
                  <a:lnSpc>
                    <a:spcPct val="90000"/>
                  </a:lnSpc>
                  <a:spcAft>
                    <a:spcPts val="180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Post-approval studies were not all designed to address decision-maker questions</a:t>
                </a: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C8E2F66-E1BA-BA46-A200-697E510939C5}"/>
                </a:ext>
              </a:extLst>
            </p:cNvPr>
            <p:cNvSpPr/>
            <p:nvPr/>
          </p:nvSpPr>
          <p:spPr>
            <a:xfrm>
              <a:off x="5233780" y="4074021"/>
              <a:ext cx="262391" cy="2700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8EDF1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B7C2F69-F314-9E46-B005-D19F21D0EB70}"/>
              </a:ext>
            </a:extLst>
          </p:cNvPr>
          <p:cNvGrpSpPr/>
          <p:nvPr/>
        </p:nvGrpSpPr>
        <p:grpSpPr>
          <a:xfrm>
            <a:off x="5938794" y="4493479"/>
            <a:ext cx="4146373" cy="732801"/>
            <a:chOff x="4414792" y="1762749"/>
            <a:chExt cx="4146373" cy="73280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A3D5A80-E4BF-5945-9312-EDE4927D0E7B}"/>
                </a:ext>
              </a:extLst>
            </p:cNvPr>
            <p:cNvGrpSpPr/>
            <p:nvPr/>
          </p:nvGrpSpPr>
          <p:grpSpPr>
            <a:xfrm>
              <a:off x="4414792" y="1762749"/>
              <a:ext cx="4146373" cy="732801"/>
              <a:chOff x="4325645" y="1699702"/>
              <a:chExt cx="4146373" cy="732801"/>
            </a:xfrm>
          </p:grpSpPr>
          <p:pic>
            <p:nvPicPr>
              <p:cNvPr id="93" name="Picture 2" descr="C:\Users\James Reid\Downloads\icons8-crowd-filled-50.png">
                <a:extLst>
                  <a:ext uri="{FF2B5EF4-FFF2-40B4-BE49-F238E27FC236}">
                    <a16:creationId xmlns:a16="http://schemas.microsoft.com/office/drawing/2014/main" id="{A2CD00CB-5A48-8A40-921B-8FFAD2990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rgbClr val="348EA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5645" y="1699702"/>
                <a:ext cx="732801" cy="732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1C0CD0B-E2C8-414D-BCD3-E2EBFADC60F4}"/>
                  </a:ext>
                </a:extLst>
              </p:cNvPr>
              <p:cNvSpPr txBox="1"/>
              <p:nvPr/>
            </p:nvSpPr>
            <p:spPr>
              <a:xfrm>
                <a:off x="5582310" y="1742937"/>
                <a:ext cx="288970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Complex, fragmented stakeholder landscape</a:t>
                </a: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A943D0A-05FA-DF4D-AEF3-49C159346740}"/>
                </a:ext>
              </a:extLst>
            </p:cNvPr>
            <p:cNvSpPr/>
            <p:nvPr/>
          </p:nvSpPr>
          <p:spPr>
            <a:xfrm>
              <a:off x="5233782" y="1994135"/>
              <a:ext cx="262391" cy="2700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8EDF1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35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altLang="en-US" dirty="0">
                <a:latin typeface="Franklin Gothic Medium" panose="020B0603020102020204" pitchFamily="34" charset="0"/>
              </a:rPr>
              <a:t>Avoiding Delays with Prevention Intro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F1893F4-2073-6C4E-B849-4BCAE2CB7C5D}"/>
              </a:ext>
            </a:extLst>
          </p:cNvPr>
          <p:cNvSpPr txBox="1">
            <a:spLocks/>
          </p:cNvSpPr>
          <p:nvPr/>
        </p:nvSpPr>
        <p:spPr bwMode="auto">
          <a:xfrm>
            <a:off x="558140" y="1143000"/>
            <a:ext cx="104859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234950" indent="-2349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9525" indent="0" eaLnBrk="1" hangingPunct="1">
              <a:buClr>
                <a:srgbClr val="A6A6A6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Full impact of recent advances—including VMMC &amp; oral PrEP—delayed by years because of limited advance planning for roll-out: 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u="sng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Limited research </a:t>
            </a: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to identify &amp; understand potential users until after efficacy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Lack of coordinated plans for demonstration projects – e.g., many small studies; not big or consistent enough to draw conclusions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Few tools for country-level decision makers e.g., estimated costs or impact of investments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Slow recognition of importance of and investments in strategic demand creation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Can’t do everything, everywhere at initial launch </a:t>
            </a:r>
          </a:p>
        </p:txBody>
      </p:sp>
    </p:spTree>
    <p:extLst>
      <p:ext uri="{BB962C8B-B14F-4D97-AF65-F5344CB8AC3E}">
        <p14:creationId xmlns:p14="http://schemas.microsoft.com/office/powerpoint/2010/main" val="2940825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89AF524-48A9-F44C-B1D4-BFC6D657B2A8}"/>
              </a:ext>
            </a:extLst>
          </p:cNvPr>
          <p:cNvSpPr/>
          <p:nvPr/>
        </p:nvSpPr>
        <p:spPr bwMode="auto">
          <a:xfrm>
            <a:off x="7620001" y="2057400"/>
            <a:ext cx="2971801" cy="3581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9066437-CF9E-4A41-9110-7B73CBC270F0}"/>
              </a:ext>
            </a:extLst>
          </p:cNvPr>
          <p:cNvSpPr/>
          <p:nvPr/>
        </p:nvSpPr>
        <p:spPr bwMode="auto">
          <a:xfrm>
            <a:off x="4648201" y="2057400"/>
            <a:ext cx="2971801" cy="3581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467F686-A412-0D49-9723-51E56D0A74A5}"/>
              </a:ext>
            </a:extLst>
          </p:cNvPr>
          <p:cNvSpPr/>
          <p:nvPr/>
        </p:nvSpPr>
        <p:spPr bwMode="auto">
          <a:xfrm>
            <a:off x="1676400" y="2057400"/>
            <a:ext cx="2971801" cy="358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9938" name="Content Placeholder 2"/>
          <p:cNvSpPr txBox="1">
            <a:spLocks/>
          </p:cNvSpPr>
          <p:nvPr/>
        </p:nvSpPr>
        <p:spPr bwMode="auto">
          <a:xfrm>
            <a:off x="1676400" y="2057400"/>
            <a:ext cx="8915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3" spcCol="91440"/>
          <a:lstStyle>
            <a:lvl1pPr marL="234950" indent="-2349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9525" indent="0" algn="ctr" eaLnBrk="1" hangingPunct="1">
              <a:buClr>
                <a:srgbClr val="A6A6A6"/>
              </a:buClr>
              <a:buSzPct val="100000"/>
            </a:pP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Clinical</a:t>
            </a:r>
          </a:p>
          <a:p>
            <a:pPr marL="9525" indent="0" algn="ctr" eaLnBrk="1" hangingPunct="1">
              <a:buClr>
                <a:srgbClr val="A6A6A6"/>
              </a:buClr>
              <a:buSzPct val="100000"/>
            </a:pPr>
            <a:endParaRPr lang="en-US" sz="1800" b="1" dirty="0">
              <a:solidFill>
                <a:srgbClr val="000000"/>
              </a:solidFill>
              <a:latin typeface="Arial Narrow" charset="0"/>
            </a:endParaRP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Biologic efficacy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Dosing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Reversibility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Side effect profile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Systemic/Topical</a:t>
            </a:r>
          </a:p>
          <a:p>
            <a:pPr marL="9525" indent="0" eaLnBrk="1" hangingPunct="1">
              <a:buClr>
                <a:srgbClr val="A6A6A6"/>
              </a:buClr>
              <a:buSzPct val="100000"/>
            </a:pPr>
            <a:endParaRPr lang="en-US" sz="2800" b="1" dirty="0">
              <a:solidFill>
                <a:srgbClr val="000000"/>
              </a:solidFill>
              <a:latin typeface="Arial Narrow" charset="0"/>
            </a:endParaRPr>
          </a:p>
          <a:p>
            <a:pPr marL="9525" indent="0" eaLnBrk="1" hangingPunct="1">
              <a:buClr>
                <a:srgbClr val="A6A6A6"/>
              </a:buClr>
              <a:buSzPct val="100000"/>
            </a:pPr>
            <a:endParaRPr lang="en-US" sz="2800" b="1" dirty="0">
              <a:solidFill>
                <a:srgbClr val="000000"/>
              </a:solidFill>
              <a:latin typeface="Arial Narrow" charset="0"/>
            </a:endParaRPr>
          </a:p>
          <a:p>
            <a:pPr marL="9525" indent="0" algn="ctr" eaLnBrk="1" hangingPunct="1">
              <a:buClr>
                <a:srgbClr val="A6A6A6"/>
              </a:buClr>
              <a:buSzPct val="100000"/>
            </a:pP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Policy &amp; Programs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endParaRPr lang="en-US" sz="1800" dirty="0">
              <a:solidFill>
                <a:srgbClr val="000000"/>
              </a:solidFill>
              <a:latin typeface="Arial Narrow" charset="0"/>
            </a:endParaRP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Delivery channel(s)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Health system burden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Product cost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Program cost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Provider training</a:t>
            </a:r>
          </a:p>
          <a:p>
            <a:pPr marL="9525" indent="0" eaLnBrk="1" hangingPunct="1">
              <a:buClr>
                <a:srgbClr val="A6A6A6"/>
              </a:buClr>
              <a:buSzPct val="100000"/>
            </a:pPr>
            <a:endParaRPr lang="en-US" sz="2800" b="1" dirty="0">
              <a:solidFill>
                <a:srgbClr val="000000"/>
              </a:solidFill>
              <a:latin typeface="Arial Narrow" charset="0"/>
            </a:endParaRPr>
          </a:p>
          <a:p>
            <a:pPr marL="9525" indent="0" algn="ctr" eaLnBrk="1" hangingPunct="1">
              <a:buClr>
                <a:srgbClr val="A6A6A6"/>
              </a:buClr>
              <a:buSzPct val="100000"/>
            </a:pP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Personal</a:t>
            </a:r>
          </a:p>
          <a:p>
            <a:pPr marL="9525" indent="0" algn="ctr" eaLnBrk="1" hangingPunct="1">
              <a:buClr>
                <a:srgbClr val="A6A6A6"/>
              </a:buClr>
              <a:buSzPct val="100000"/>
            </a:pPr>
            <a:endParaRPr lang="en-US" sz="1800" b="1" dirty="0">
              <a:solidFill>
                <a:srgbClr val="000000"/>
              </a:solidFill>
              <a:latin typeface="Arial Narrow" charset="0"/>
            </a:endParaRP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User effectiveness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User preference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User burden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Discretion of use</a:t>
            </a:r>
          </a:p>
          <a:p>
            <a:pPr marL="346075" indent="-334963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Contribution to  stigma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5816"/>
          </a:xfrm>
        </p:spPr>
        <p:txBody>
          <a:bodyPr/>
          <a:lstStyle/>
          <a:p>
            <a:pPr algn="ctr"/>
            <a:r>
              <a:rPr lang="en-US" altLang="x-none" dirty="0">
                <a:latin typeface="Franklin Gothic Medium" panose="020B0603020102020204" pitchFamily="34" charset="0"/>
                <a:ea typeface="MS PGothic" charset="-128"/>
              </a:rPr>
              <a:t>Prevention Product Considerations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94C0BF-20BF-A84F-9D06-4BE84414CAAA}"/>
              </a:ext>
            </a:extLst>
          </p:cNvPr>
          <p:cNvSpPr txBox="1"/>
          <p:nvPr/>
        </p:nvSpPr>
        <p:spPr>
          <a:xfrm>
            <a:off x="1864489" y="1258670"/>
            <a:ext cx="937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Clr>
                <a:srgbClr val="A6A6A6"/>
              </a:buClr>
              <a:buSzPct val="100000"/>
            </a:pPr>
            <a:r>
              <a:rPr lang="en-US" sz="3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For each product, understand and balance:</a:t>
            </a:r>
          </a:p>
        </p:txBody>
      </p:sp>
    </p:spTree>
    <p:extLst>
      <p:ext uri="{BB962C8B-B14F-4D97-AF65-F5344CB8AC3E}">
        <p14:creationId xmlns:p14="http://schemas.microsoft.com/office/powerpoint/2010/main" val="18785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altLang="en-US" dirty="0">
                <a:latin typeface="Franklin Gothic Medium" panose="020B0603020102020204" pitchFamily="34" charset="0"/>
              </a:rPr>
              <a:t>Conclusions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F1893F4-2073-6C4E-B849-4BCAE2CB7C5D}"/>
              </a:ext>
            </a:extLst>
          </p:cNvPr>
          <p:cNvSpPr txBox="1">
            <a:spLocks/>
          </p:cNvSpPr>
          <p:nvPr/>
        </p:nvSpPr>
        <p:spPr bwMode="auto">
          <a:xfrm>
            <a:off x="558140" y="1143000"/>
            <a:ext cx="104859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234950" indent="-2349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Level of investment in key population-specific prevention research suggests field is not sufficiently resourcing the necessary intersection of biological risk, preferences, and social determinants that affect uptake and effectiveness of new prevention options</a:t>
            </a:r>
          </a:p>
          <a:p>
            <a:pPr marL="466725" indent="-457200" eaLnBrk="1" hangingPunct="1">
              <a:buClr>
                <a:srgbClr val="A6A6A6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Research in key populations is critical to inform development of prevention interventions with positive public health impact, effectively engage civil society in product development, and implement human-centered design research, yet it remains an underfunded and underutilized tool</a:t>
            </a:r>
          </a:p>
        </p:txBody>
      </p:sp>
    </p:spTree>
    <p:extLst>
      <p:ext uri="{BB962C8B-B14F-4D97-AF65-F5344CB8AC3E}">
        <p14:creationId xmlns:p14="http://schemas.microsoft.com/office/powerpoint/2010/main" val="159059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prevention choice while we wait for an HIV vaccine: Prioritizing resources for key population-specific prevention research and implementation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5431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Mitchell Warren, AVAC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65" y="4663751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2080" y="4629262"/>
            <a:ext cx="174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HIVpxresearch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>
            <a:extLst>
              <a:ext uri="{FF2B5EF4-FFF2-40B4-BE49-F238E27FC236}">
                <a16:creationId xmlns:a16="http://schemas.microsoft.com/office/drawing/2014/main" id="{C1B67843-F474-6A4C-9BB0-7FF202165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5784" y="1597166"/>
            <a:ext cx="2688157" cy="3463517"/>
          </a:xfrm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2FC-B6D5-F44A-9FE3-5105B8DE7E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32" y="1390872"/>
            <a:ext cx="6485441" cy="3463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27139C-862F-894A-A1E3-B8B353B13B97}"/>
              </a:ext>
            </a:extLst>
          </p:cNvPr>
          <p:cNvSpPr/>
          <p:nvPr/>
        </p:nvSpPr>
        <p:spPr>
          <a:xfrm>
            <a:off x="1532964" y="5266978"/>
            <a:ext cx="9462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algn="ctr">
              <a:buClr>
                <a:srgbClr val="A6A6A6"/>
              </a:buClr>
              <a:buSzPct val="100000"/>
              <a:defRPr/>
            </a:pPr>
            <a:r>
              <a:rPr lang="en-US" altLang="x-none" sz="28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hlinkClick r:id="rId4"/>
              </a:rPr>
              <a:t>www.avac.org</a:t>
            </a:r>
            <a:r>
              <a:rPr lang="en-US" altLang="x-none" sz="28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and </a:t>
            </a:r>
            <a:r>
              <a:rPr lang="en-US" altLang="x-none" sz="28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hlinkClick r:id="rId5"/>
              </a:rPr>
              <a:t>hivresourcetracking.org</a:t>
            </a:r>
            <a:r>
              <a:rPr lang="en-US" altLang="x-none" sz="28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D3F80DC-99A9-044E-ABCA-0A2CD3631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5816"/>
          </a:xfrm>
        </p:spPr>
        <p:txBody>
          <a:bodyPr/>
          <a:lstStyle/>
          <a:p>
            <a:pPr algn="ctr"/>
            <a:r>
              <a:rPr lang="en-US" altLang="x-none" dirty="0">
                <a:latin typeface="Franklin Gothic Medium" panose="020B0603020102020204" pitchFamily="34" charset="0"/>
                <a:ea typeface="MS PGothic" charset="-128"/>
              </a:rPr>
              <a:t>Thank You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86A4397-47E8-084C-AF14-D433E57F8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41" y="117004"/>
            <a:ext cx="2684118" cy="34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Conflict of Interest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libri" panose="020F0502020204030204" pitchFamily="34" charset="0"/>
              </a:rPr>
              <a:t>No conflict of interest</a:t>
            </a:r>
          </a:p>
          <a:p>
            <a:r>
              <a:rPr lang="en-US" sz="4000" dirty="0">
                <a:cs typeface="Calibri" panose="020F0502020204030204" pitchFamily="34" charset="0"/>
              </a:rPr>
              <a:t>AVAC accepts no funding from pharmaceutical companies</a:t>
            </a:r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03B070-7556-B04B-B6DE-9416CCFF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3" y="0"/>
            <a:ext cx="1059872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B24B46-A4AD-064B-A420-9F7A72D40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5551"/>
            <a:ext cx="2440124" cy="31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360" y="-307975"/>
            <a:ext cx="8389569" cy="1162051"/>
          </a:xfrm>
        </p:spPr>
        <p:txBody>
          <a:bodyPr>
            <a:noAutofit/>
          </a:bodyPr>
          <a:lstStyle/>
          <a:p>
            <a:r>
              <a:rPr lang="en-GB" sz="44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The “ Working Group” at a Glance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64297" y="703496"/>
            <a:ext cx="7630765" cy="4431307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31775" indent="-222250">
              <a:buFont typeface="Arial" panose="020B0604020202020204" pitchFamily="34" charset="0"/>
              <a:buChar char="•"/>
            </a:pPr>
            <a:r>
              <a:rPr lang="en-GB" sz="11200" dirty="0">
                <a:cs typeface="Calibri" panose="020F0502020204030204" pitchFamily="34" charset="0"/>
              </a:rPr>
              <a:t>Since 2004, the Resource Tracking for HIV Prevention Research and Development Working Group (led by AVAC with IAVI &amp; UNAIDS) employs a comprehensive methodology to track global trends in research and development (R&amp;D) investments and expenditures for biomedical HIV prevention options</a:t>
            </a:r>
          </a:p>
          <a:p>
            <a:pPr marL="231775" indent="-222250">
              <a:buFont typeface="Arial" panose="020B0604020202020204" pitchFamily="34" charset="0"/>
              <a:buChar char="•"/>
            </a:pPr>
            <a:r>
              <a:rPr lang="en-GB" sz="11200" dirty="0">
                <a:cs typeface="Calibri" panose="020F0502020204030204" pitchFamily="34" charset="0"/>
              </a:rPr>
              <a:t>Between 2000 and 2019, the Working Group tracked almost US$20 billion in investment towards biomedical HIV prevention R&amp;D</a:t>
            </a:r>
          </a:p>
          <a:p>
            <a:endParaRPr lang="en-GB" sz="11200" dirty="0"/>
          </a:p>
          <a:p>
            <a:endParaRPr lang="en-GB" sz="1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A1C0C-9CB0-A84F-8DCC-586A04736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6" y="696914"/>
            <a:ext cx="2079433" cy="79542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F3F6C3-F5AA-A940-BA17-F3CDF411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2015" y="854076"/>
            <a:ext cx="3996379" cy="5175845"/>
          </a:xfrm>
        </p:spPr>
      </p:pic>
    </p:spTree>
    <p:extLst>
      <p:ext uri="{BB962C8B-B14F-4D97-AF65-F5344CB8AC3E}">
        <p14:creationId xmlns:p14="http://schemas.microsoft.com/office/powerpoint/2010/main" val="102493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5F8F42-DA82-014A-8921-09545266D7C0}"/>
              </a:ext>
            </a:extLst>
          </p:cNvPr>
          <p:cNvSpPr txBox="1"/>
          <p:nvPr/>
        </p:nvSpPr>
        <p:spPr>
          <a:xfrm>
            <a:off x="8429625" y="19573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6AE73-38CB-1B4C-A4E6-49A89F8AC894}"/>
              </a:ext>
            </a:extLst>
          </p:cNvPr>
          <p:cNvSpPr txBox="1"/>
          <p:nvPr/>
        </p:nvSpPr>
        <p:spPr>
          <a:xfrm>
            <a:off x="7015162" y="209233"/>
            <a:ext cx="4557713" cy="525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2018 Overview</a:t>
            </a:r>
          </a:p>
          <a:p>
            <a:pPr marL="231775" indent="-222250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F</a:t>
            </a:r>
            <a:r>
              <a:rPr lang="en-US" sz="2400" dirty="0">
                <a:solidFill>
                  <a:srgbClr val="383333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unding for HIV prevention R&amp;D increased by 1.2% from the 2017, rising to US$1.14 billion</a:t>
            </a:r>
          </a:p>
          <a:p>
            <a:pPr marL="231775" indent="-222250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83333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First time in five years that the trend of declining funding has reversed</a:t>
            </a:r>
          </a:p>
          <a:p>
            <a:pPr marL="231775" indent="-222250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83333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HIV vaccines continued to make up largest share of overall funding, followed by microbicides and </a:t>
            </a:r>
            <a:r>
              <a:rPr lang="en-US" sz="2400" dirty="0" err="1">
                <a:solidFill>
                  <a:srgbClr val="383333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PrEP</a:t>
            </a:r>
            <a:endParaRPr lang="en-US" sz="2400" dirty="0">
              <a:solidFill>
                <a:srgbClr val="383333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  <a:p>
            <a:pPr marL="231775" indent="-222250"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83333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PrEP</a:t>
            </a:r>
            <a:r>
              <a:rPr lang="en-US" sz="2400" dirty="0">
                <a:solidFill>
                  <a:srgbClr val="383333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 investment has been rising since 2016 and are at almost 10% of global funding</a:t>
            </a:r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210C4-C548-B448-BD92-DB29B9C29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6" t="3048" r="2406" b="3555"/>
          <a:stretch/>
        </p:blipFill>
        <p:spPr>
          <a:xfrm>
            <a:off x="111512" y="30813"/>
            <a:ext cx="6903650" cy="61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5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E7EFF3B-A0D3-3E49-B550-CC2FB964C8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7520160" y="2626638"/>
            <a:ext cx="633241" cy="63324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2A298CD-40F5-5644-B878-D32C9715017C}"/>
              </a:ext>
            </a:extLst>
          </p:cNvPr>
          <p:cNvGrpSpPr/>
          <p:nvPr/>
        </p:nvGrpSpPr>
        <p:grpSpPr>
          <a:xfrm>
            <a:off x="9624167" y="1104356"/>
            <a:ext cx="762000" cy="4822522"/>
            <a:chOff x="8096522" y="1448635"/>
            <a:chExt cx="762000" cy="482252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F763816-0546-EF48-8E51-96F350FEA6D9}"/>
                </a:ext>
              </a:extLst>
            </p:cNvPr>
            <p:cNvSpPr txBox="1"/>
            <p:nvPr/>
          </p:nvSpPr>
          <p:spPr>
            <a:xfrm>
              <a:off x="8096522" y="144863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JANUARY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2021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716B21D-92CA-7E4B-AFF4-1F0FF77C95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1248" y="1840724"/>
              <a:ext cx="14669" cy="4430433"/>
            </a:xfrm>
            <a:prstGeom prst="line">
              <a:avLst/>
            </a:prstGeom>
            <a:ln w="158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19FDE50-B359-694E-B50E-55058413FC55}"/>
              </a:ext>
            </a:extLst>
          </p:cNvPr>
          <p:cNvGrpSpPr/>
          <p:nvPr/>
        </p:nvGrpSpPr>
        <p:grpSpPr>
          <a:xfrm>
            <a:off x="7868504" y="1104356"/>
            <a:ext cx="762000" cy="4822522"/>
            <a:chOff x="6344504" y="1448635"/>
            <a:chExt cx="762000" cy="482252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DC075D-F230-A64B-BDB2-0A7436D0E3C2}"/>
                </a:ext>
              </a:extLst>
            </p:cNvPr>
            <p:cNvSpPr txBox="1"/>
            <p:nvPr/>
          </p:nvSpPr>
          <p:spPr>
            <a:xfrm>
              <a:off x="6344504" y="144863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JANUARY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2020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8BE7CA-E40C-B848-B9BE-72BD871811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6456" y="1840724"/>
              <a:ext cx="14669" cy="4430433"/>
            </a:xfrm>
            <a:prstGeom prst="line">
              <a:avLst/>
            </a:prstGeom>
            <a:ln w="158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A9F787-A634-8241-A9A5-85160B19E5F0}"/>
              </a:ext>
            </a:extLst>
          </p:cNvPr>
          <p:cNvGrpSpPr/>
          <p:nvPr/>
        </p:nvGrpSpPr>
        <p:grpSpPr>
          <a:xfrm>
            <a:off x="4434269" y="1104356"/>
            <a:ext cx="762000" cy="4822522"/>
            <a:chOff x="2910269" y="1448635"/>
            <a:chExt cx="762000" cy="482252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963BF8-2531-C746-A393-EE4EB89332CB}"/>
                </a:ext>
              </a:extLst>
            </p:cNvPr>
            <p:cNvSpPr txBox="1"/>
            <p:nvPr/>
          </p:nvSpPr>
          <p:spPr>
            <a:xfrm>
              <a:off x="2910269" y="144863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JANUARY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2018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7C1CAA-3915-0A49-9967-F7AFDF579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6600" y="1840724"/>
              <a:ext cx="14669" cy="4430433"/>
            </a:xfrm>
            <a:prstGeom prst="line">
              <a:avLst/>
            </a:prstGeom>
            <a:ln w="158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9FC096-2CAA-C04B-9692-4C539300651D}"/>
              </a:ext>
            </a:extLst>
          </p:cNvPr>
          <p:cNvGrpSpPr/>
          <p:nvPr/>
        </p:nvGrpSpPr>
        <p:grpSpPr>
          <a:xfrm>
            <a:off x="6186287" y="1104356"/>
            <a:ext cx="762000" cy="4822522"/>
            <a:chOff x="4662287" y="1448635"/>
            <a:chExt cx="762000" cy="482252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BD66154-36B4-104F-9028-ED5C43E83E90}"/>
                </a:ext>
              </a:extLst>
            </p:cNvPr>
            <p:cNvSpPr txBox="1"/>
            <p:nvPr/>
          </p:nvSpPr>
          <p:spPr>
            <a:xfrm>
              <a:off x="4662287" y="144863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JANUARY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2019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451B1A-ADBB-0B40-9696-606AD1AE1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2248" y="1840724"/>
              <a:ext cx="14669" cy="4430433"/>
            </a:xfrm>
            <a:prstGeom prst="line">
              <a:avLst/>
            </a:prstGeom>
            <a:ln w="158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89" name="Rectangle 13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dirty="0">
                <a:latin typeface="Franklin Gothic Medium" panose="020B0603020102020204" pitchFamily="34" charset="0"/>
                <a:ea typeface="MS PGothic" charset="-128"/>
              </a:rPr>
              <a:t>Prevention Options on the Horizon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968FC43-7C7E-4C43-A104-9AE8174F672A}"/>
              </a:ext>
            </a:extLst>
          </p:cNvPr>
          <p:cNvCxnSpPr>
            <a:cxnSpLocks/>
          </p:cNvCxnSpPr>
          <p:nvPr/>
        </p:nvCxnSpPr>
        <p:spPr>
          <a:xfrm>
            <a:off x="4800600" y="2876909"/>
            <a:ext cx="2214632" cy="0"/>
          </a:xfrm>
          <a:prstGeom prst="straightConnector1">
            <a:avLst/>
          </a:prstGeom>
          <a:ln w="101600" cmpd="dbl">
            <a:solidFill>
              <a:srgbClr val="79386B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2FF079-7704-5644-8874-2CD8A1C1F9EC}"/>
              </a:ext>
            </a:extLst>
          </p:cNvPr>
          <p:cNvCxnSpPr>
            <a:cxnSpLocks/>
          </p:cNvCxnSpPr>
          <p:nvPr/>
        </p:nvCxnSpPr>
        <p:spPr>
          <a:xfrm>
            <a:off x="4811288" y="1924124"/>
            <a:ext cx="1562100" cy="0"/>
          </a:xfrm>
          <a:prstGeom prst="straightConnector1">
            <a:avLst/>
          </a:prstGeom>
          <a:ln w="95250" cmpd="sng">
            <a:solidFill>
              <a:srgbClr val="DB6435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E615F3-539C-F74B-927E-D4E66F39B97A}"/>
              </a:ext>
            </a:extLst>
          </p:cNvPr>
          <p:cNvCxnSpPr>
            <a:cxnSpLocks/>
          </p:cNvCxnSpPr>
          <p:nvPr/>
        </p:nvCxnSpPr>
        <p:spPr>
          <a:xfrm>
            <a:off x="4811288" y="2274609"/>
            <a:ext cx="1562100" cy="0"/>
          </a:xfrm>
          <a:prstGeom prst="straightConnector1">
            <a:avLst/>
          </a:prstGeom>
          <a:ln w="95250" cmpd="sng">
            <a:solidFill>
              <a:srgbClr val="DB6435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BABB34-47AC-DE45-89D6-5409C5E154EE}"/>
              </a:ext>
            </a:extLst>
          </p:cNvPr>
          <p:cNvCxnSpPr>
            <a:cxnSpLocks/>
          </p:cNvCxnSpPr>
          <p:nvPr/>
        </p:nvCxnSpPr>
        <p:spPr>
          <a:xfrm>
            <a:off x="4798454" y="3499189"/>
            <a:ext cx="5412346" cy="0"/>
          </a:xfrm>
          <a:prstGeom prst="straightConnector1">
            <a:avLst/>
          </a:prstGeom>
          <a:ln w="101600" cmpd="dbl">
            <a:solidFill>
              <a:srgbClr val="E9A035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46BEB3E-32F6-644E-983A-93B73C28F4B9}"/>
              </a:ext>
            </a:extLst>
          </p:cNvPr>
          <p:cNvCxnSpPr>
            <a:cxnSpLocks/>
          </p:cNvCxnSpPr>
          <p:nvPr/>
        </p:nvCxnSpPr>
        <p:spPr>
          <a:xfrm>
            <a:off x="4807934" y="3844430"/>
            <a:ext cx="5402866" cy="0"/>
          </a:xfrm>
          <a:prstGeom prst="straightConnector1">
            <a:avLst/>
          </a:prstGeom>
          <a:ln w="101600" cmpd="dbl">
            <a:solidFill>
              <a:srgbClr val="E9A035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47E75C-5B00-2C4C-B587-1E4719B2211D}"/>
              </a:ext>
            </a:extLst>
          </p:cNvPr>
          <p:cNvCxnSpPr>
            <a:cxnSpLocks/>
          </p:cNvCxnSpPr>
          <p:nvPr/>
        </p:nvCxnSpPr>
        <p:spPr>
          <a:xfrm>
            <a:off x="4798454" y="5330856"/>
            <a:ext cx="5412346" cy="0"/>
          </a:xfrm>
          <a:prstGeom prst="straightConnector1">
            <a:avLst/>
          </a:prstGeom>
          <a:ln w="101600" cmpd="dbl">
            <a:solidFill>
              <a:srgbClr val="00AA9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E85CBB-0F6C-894E-892C-F27EF371FE6E}"/>
              </a:ext>
            </a:extLst>
          </p:cNvPr>
          <p:cNvCxnSpPr>
            <a:cxnSpLocks/>
          </p:cNvCxnSpPr>
          <p:nvPr/>
        </p:nvCxnSpPr>
        <p:spPr>
          <a:xfrm>
            <a:off x="4798454" y="5675521"/>
            <a:ext cx="5412346" cy="0"/>
          </a:xfrm>
          <a:prstGeom prst="straightConnector1">
            <a:avLst/>
          </a:prstGeom>
          <a:ln w="101600" cmpd="dbl">
            <a:solidFill>
              <a:srgbClr val="00AA9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821F55-B878-8648-A1E2-7C4945F8FD5A}"/>
              </a:ext>
            </a:extLst>
          </p:cNvPr>
          <p:cNvCxnSpPr>
            <a:cxnSpLocks/>
          </p:cNvCxnSpPr>
          <p:nvPr/>
        </p:nvCxnSpPr>
        <p:spPr>
          <a:xfrm>
            <a:off x="4807934" y="4380121"/>
            <a:ext cx="4717066" cy="0"/>
          </a:xfrm>
          <a:prstGeom prst="straightConnector1">
            <a:avLst/>
          </a:prstGeom>
          <a:ln w="101600" cmpd="dbl">
            <a:solidFill>
              <a:srgbClr val="94692D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1A2AA3-5525-CA4D-8253-0B6A3691090E}"/>
              </a:ext>
            </a:extLst>
          </p:cNvPr>
          <p:cNvCxnSpPr>
            <a:cxnSpLocks/>
          </p:cNvCxnSpPr>
          <p:nvPr/>
        </p:nvCxnSpPr>
        <p:spPr>
          <a:xfrm>
            <a:off x="4798454" y="4723543"/>
            <a:ext cx="4726546" cy="0"/>
          </a:xfrm>
          <a:prstGeom prst="straightConnector1">
            <a:avLst/>
          </a:prstGeom>
          <a:ln w="101600" cmpd="dbl">
            <a:solidFill>
              <a:srgbClr val="94692D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264A8B-52D2-914F-9C89-3061859659E3}"/>
              </a:ext>
            </a:extLst>
          </p:cNvPr>
          <p:cNvGrpSpPr/>
          <p:nvPr/>
        </p:nvGrpSpPr>
        <p:grpSpPr>
          <a:xfrm>
            <a:off x="2058251" y="1790743"/>
            <a:ext cx="1683115" cy="546129"/>
            <a:chOff x="412497" y="2307051"/>
            <a:chExt cx="1683115" cy="5461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5EE7A0-9261-CF4C-80FC-FD13AD6BE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97" y="2307051"/>
              <a:ext cx="546129" cy="5461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66307E-CDC3-D444-8054-6B85EA2EDA58}"/>
                </a:ext>
              </a:extLst>
            </p:cNvPr>
            <p:cNvSpPr txBox="1"/>
            <p:nvPr/>
          </p:nvSpPr>
          <p:spPr>
            <a:xfrm>
              <a:off x="958626" y="2450592"/>
              <a:ext cx="1136986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DB6435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Vaginal ring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4B1B64-5DDA-0040-BE4F-54C4FF178FEE}"/>
              </a:ext>
            </a:extLst>
          </p:cNvPr>
          <p:cNvGrpSpPr/>
          <p:nvPr/>
        </p:nvGrpSpPr>
        <p:grpSpPr>
          <a:xfrm>
            <a:off x="2042439" y="2595735"/>
            <a:ext cx="1698926" cy="553175"/>
            <a:chOff x="396686" y="3011975"/>
            <a:chExt cx="1698926" cy="5531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3A0BE1-C90D-B848-9F44-2DA81B741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686" y="3011975"/>
              <a:ext cx="553175" cy="55317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27BFC7-36CA-3943-81A7-2B048270C4C9}"/>
                </a:ext>
              </a:extLst>
            </p:cNvPr>
            <p:cNvSpPr txBox="1"/>
            <p:nvPr/>
          </p:nvSpPr>
          <p:spPr>
            <a:xfrm>
              <a:off x="958626" y="3127248"/>
              <a:ext cx="1136986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79386B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Oral </a:t>
              </a:r>
              <a:r>
                <a:rPr lang="en-US" sz="1250" b="1" dirty="0" err="1">
                  <a:solidFill>
                    <a:srgbClr val="79386B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PrEP</a:t>
              </a:r>
              <a:endParaRPr lang="en-US" sz="1250" b="1" dirty="0">
                <a:solidFill>
                  <a:srgbClr val="79386B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3F34E7-9064-8C41-8705-EC21B521F102}"/>
              </a:ext>
            </a:extLst>
          </p:cNvPr>
          <p:cNvGrpSpPr/>
          <p:nvPr/>
        </p:nvGrpSpPr>
        <p:grpSpPr>
          <a:xfrm>
            <a:off x="2045042" y="3401747"/>
            <a:ext cx="2501092" cy="576858"/>
            <a:chOff x="399289" y="3728957"/>
            <a:chExt cx="2501092" cy="5768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63E6AB-1405-2543-BACE-B1C9C1BA7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289" y="3728957"/>
              <a:ext cx="576858" cy="57685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82A615-092C-834C-AA23-BDB2B4E5A3EE}"/>
                </a:ext>
              </a:extLst>
            </p:cNvPr>
            <p:cNvSpPr txBox="1"/>
            <p:nvPr/>
          </p:nvSpPr>
          <p:spPr>
            <a:xfrm>
              <a:off x="958625" y="3886200"/>
              <a:ext cx="1941756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E9A035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Long-acting injectable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89064D-80D0-5140-B088-D1E3EC36041F}"/>
              </a:ext>
            </a:extLst>
          </p:cNvPr>
          <p:cNvGrpSpPr/>
          <p:nvPr/>
        </p:nvGrpSpPr>
        <p:grpSpPr>
          <a:xfrm>
            <a:off x="2058249" y="4338993"/>
            <a:ext cx="1683116" cy="552353"/>
            <a:chOff x="412496" y="4580135"/>
            <a:chExt cx="1683116" cy="552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846672-2D7F-1A43-8F89-D4808E7C1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496" y="4580135"/>
              <a:ext cx="552353" cy="5523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F98800-0B9B-204F-B32E-ACD5D24D137A}"/>
                </a:ext>
              </a:extLst>
            </p:cNvPr>
            <p:cNvSpPr txBox="1"/>
            <p:nvPr/>
          </p:nvSpPr>
          <p:spPr>
            <a:xfrm>
              <a:off x="958626" y="4709160"/>
              <a:ext cx="1136986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94692D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Antibody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18679E-2ED4-9742-9844-614AF483F0AB}"/>
              </a:ext>
            </a:extLst>
          </p:cNvPr>
          <p:cNvGrpSpPr/>
          <p:nvPr/>
        </p:nvGrpSpPr>
        <p:grpSpPr>
          <a:xfrm>
            <a:off x="2058251" y="5244074"/>
            <a:ext cx="2487883" cy="555452"/>
            <a:chOff x="412497" y="5305907"/>
            <a:chExt cx="2487883" cy="5554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55FE3E-E30A-3E40-AFAF-7F03FE9AB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497" y="5305907"/>
              <a:ext cx="555452" cy="55545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B90A5C-6C26-7647-9946-DC8210371C63}"/>
                </a:ext>
              </a:extLst>
            </p:cNvPr>
            <p:cNvSpPr txBox="1"/>
            <p:nvPr/>
          </p:nvSpPr>
          <p:spPr>
            <a:xfrm>
              <a:off x="958625" y="5449824"/>
              <a:ext cx="1941755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00AA9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Preventive HIV vaccine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18FABC5-4FA4-0B4B-A6C7-728E9B7CC28E}"/>
              </a:ext>
            </a:extLst>
          </p:cNvPr>
          <p:cNvSpPr txBox="1"/>
          <p:nvPr/>
        </p:nvSpPr>
        <p:spPr>
          <a:xfrm>
            <a:off x="4648200" y="1583479"/>
            <a:ext cx="217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Dapivirine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(HOPE/MTN 025)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E55B76-A605-8747-B26A-BF72E4546145}"/>
              </a:ext>
            </a:extLst>
          </p:cNvPr>
          <p:cNvSpPr txBox="1"/>
          <p:nvPr/>
        </p:nvSpPr>
        <p:spPr>
          <a:xfrm>
            <a:off x="4648200" y="1953427"/>
            <a:ext cx="226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Dapivirine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(DREAM/IPM 032)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19B5A0-1BEA-C74C-B54D-E223731ECB19}"/>
              </a:ext>
            </a:extLst>
          </p:cNvPr>
          <p:cNvGrpSpPr/>
          <p:nvPr/>
        </p:nvGrpSpPr>
        <p:grpSpPr>
          <a:xfrm>
            <a:off x="7162801" y="1701701"/>
            <a:ext cx="734613" cy="697731"/>
            <a:chOff x="5552193" y="2045979"/>
            <a:chExt cx="734613" cy="6977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FD8FF1-5C9C-BE48-9258-D7F2D31C5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5673" y="2045979"/>
              <a:ext cx="713589" cy="69773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D914463-8539-9B4E-9A7C-E9B6A8E78DAD}"/>
                </a:ext>
              </a:extLst>
            </p:cNvPr>
            <p:cNvSpPr txBox="1"/>
            <p:nvPr/>
          </p:nvSpPr>
          <p:spPr>
            <a:xfrm>
              <a:off x="5552193" y="2164011"/>
              <a:ext cx="734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DB6435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Possible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DB6435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regulatory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DB6435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opinion 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AFA13F6-84E2-5943-9BEE-37E56DD60EA9}"/>
              </a:ext>
            </a:extLst>
          </p:cNvPr>
          <p:cNvSpPr txBox="1"/>
          <p:nvPr/>
        </p:nvSpPr>
        <p:spPr>
          <a:xfrm>
            <a:off x="4737338" y="2547750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F/TAF (DISCOVER)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B0C2F33-7727-1A42-AD61-4B2C923C33E3}"/>
              </a:ext>
            </a:extLst>
          </p:cNvPr>
          <p:cNvSpPr txBox="1"/>
          <p:nvPr/>
        </p:nvSpPr>
        <p:spPr>
          <a:xfrm>
            <a:off x="4737338" y="3175976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Cabotegravir (HPTN 083)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7FA3074-3E16-C24E-B193-BC24BF4AD0C2}"/>
              </a:ext>
            </a:extLst>
          </p:cNvPr>
          <p:cNvSpPr txBox="1"/>
          <p:nvPr/>
        </p:nvSpPr>
        <p:spPr>
          <a:xfrm>
            <a:off x="4737338" y="3535735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Cabotegravir (HPTN 084)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D0E9F53-190D-604E-A759-DECF7960E5A7}"/>
              </a:ext>
            </a:extLst>
          </p:cNvPr>
          <p:cNvSpPr txBox="1"/>
          <p:nvPr/>
        </p:nvSpPr>
        <p:spPr>
          <a:xfrm>
            <a:off x="4737338" y="4065058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VRC01 (HVTN 704/HPTN 085)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3C54C3-F7FD-B846-B9D7-633341B2DDD1}"/>
              </a:ext>
            </a:extLst>
          </p:cNvPr>
          <p:cNvSpPr txBox="1"/>
          <p:nvPr/>
        </p:nvSpPr>
        <p:spPr>
          <a:xfrm>
            <a:off x="4737338" y="4414066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VRC01 (HVTN 703/HPTN 081)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4E391D-C9BC-0641-B9F8-59870C8426FD}"/>
              </a:ext>
            </a:extLst>
          </p:cNvPr>
          <p:cNvSpPr txBox="1"/>
          <p:nvPr/>
        </p:nvSpPr>
        <p:spPr>
          <a:xfrm>
            <a:off x="4737338" y="5014360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ALVAC (HVTN 702)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5F3BF8-0889-BB4A-BF87-992E6EC5C2BA}"/>
              </a:ext>
            </a:extLst>
          </p:cNvPr>
          <p:cNvSpPr txBox="1"/>
          <p:nvPr/>
        </p:nvSpPr>
        <p:spPr>
          <a:xfrm>
            <a:off x="4737338" y="5356387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Ad26 (HVTN 705/HPX2008)</a:t>
            </a:r>
          </a:p>
        </p:txBody>
      </p:sp>
      <p:grpSp>
        <p:nvGrpSpPr>
          <p:cNvPr id="37895" name="Group 37894">
            <a:extLst>
              <a:ext uri="{FF2B5EF4-FFF2-40B4-BE49-F238E27FC236}">
                <a16:creationId xmlns:a16="http://schemas.microsoft.com/office/drawing/2014/main" id="{F357C570-3102-AD46-9288-FA7DFB1F6669}"/>
              </a:ext>
            </a:extLst>
          </p:cNvPr>
          <p:cNvGrpSpPr/>
          <p:nvPr/>
        </p:nvGrpSpPr>
        <p:grpSpPr>
          <a:xfrm>
            <a:off x="10269472" y="1662994"/>
            <a:ext cx="870498" cy="461666"/>
            <a:chOff x="3287288" y="6445449"/>
            <a:chExt cx="1044930" cy="163402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119ED70-E9D8-DC4D-BCF2-EC8FDBD8BD7E}"/>
                </a:ext>
              </a:extLst>
            </p:cNvPr>
            <p:cNvCxnSpPr>
              <a:cxnSpLocks/>
            </p:cNvCxnSpPr>
            <p:nvPr/>
          </p:nvCxnSpPr>
          <p:spPr>
            <a:xfrm>
              <a:off x="3287288" y="6533277"/>
              <a:ext cx="294112" cy="0"/>
            </a:xfrm>
            <a:prstGeom prst="straightConnector1">
              <a:avLst/>
            </a:prstGeom>
            <a:ln w="50800" cmpd="sng">
              <a:solidFill>
                <a:schemeClr val="tx1">
                  <a:lumMod val="50000"/>
                  <a:lumOff val="50000"/>
                </a:schemeClr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BB12547-1AFD-694D-ACF6-20B026B77F21}"/>
                </a:ext>
              </a:extLst>
            </p:cNvPr>
            <p:cNvSpPr txBox="1"/>
            <p:nvPr/>
          </p:nvSpPr>
          <p:spPr>
            <a:xfrm>
              <a:off x="3545357" y="6445449"/>
              <a:ext cx="786861" cy="16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Open-label</a:t>
              </a:r>
            </a:p>
          </p:txBody>
        </p:sp>
      </p:grpSp>
      <p:grpSp>
        <p:nvGrpSpPr>
          <p:cNvPr id="37896" name="Group 37895">
            <a:extLst>
              <a:ext uri="{FF2B5EF4-FFF2-40B4-BE49-F238E27FC236}">
                <a16:creationId xmlns:a16="http://schemas.microsoft.com/office/drawing/2014/main" id="{978EA4DD-DF2C-5E48-BF70-DE470A4F3749}"/>
              </a:ext>
            </a:extLst>
          </p:cNvPr>
          <p:cNvGrpSpPr/>
          <p:nvPr/>
        </p:nvGrpSpPr>
        <p:grpSpPr>
          <a:xfrm>
            <a:off x="10225465" y="2766137"/>
            <a:ext cx="1260285" cy="461666"/>
            <a:chOff x="4405427" y="6444976"/>
            <a:chExt cx="1721602" cy="179378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D821705-5C15-664B-8D3D-7E80D94DC132}"/>
                </a:ext>
              </a:extLst>
            </p:cNvPr>
            <p:cNvCxnSpPr>
              <a:cxnSpLocks/>
            </p:cNvCxnSpPr>
            <p:nvPr/>
          </p:nvCxnSpPr>
          <p:spPr>
            <a:xfrm>
              <a:off x="4405427" y="6533277"/>
              <a:ext cx="294112" cy="0"/>
            </a:xfrm>
            <a:prstGeom prst="straightConnector1">
              <a:avLst/>
            </a:prstGeom>
            <a:ln w="50800" cmpd="dbl">
              <a:solidFill>
                <a:schemeClr val="tx1">
                  <a:lumMod val="50000"/>
                  <a:lumOff val="50000"/>
                </a:schemeClr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BCD8B38-67D1-4643-A63A-A8518BBC623F}"/>
                </a:ext>
              </a:extLst>
            </p:cNvPr>
            <p:cNvSpPr txBox="1"/>
            <p:nvPr/>
          </p:nvSpPr>
          <p:spPr>
            <a:xfrm>
              <a:off x="4669037" y="6444976"/>
              <a:ext cx="1457992" cy="17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Randomized controlled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68B8B4C-2D34-6040-9321-50A76DF737AC}"/>
              </a:ext>
            </a:extLst>
          </p:cNvPr>
          <p:cNvSpPr txBox="1"/>
          <p:nvPr/>
        </p:nvSpPr>
        <p:spPr>
          <a:xfrm>
            <a:off x="1772309" y="6417861"/>
            <a:ext cx="26619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Visit </a:t>
            </a:r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www.avac.org/pxrd</a:t>
            </a:r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 trial status updates.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D89A5F-A51F-6649-A42A-E271886F45E1}"/>
              </a:ext>
            </a:extLst>
          </p:cNvPr>
          <p:cNvSpPr txBox="1"/>
          <p:nvPr/>
        </p:nvSpPr>
        <p:spPr>
          <a:xfrm>
            <a:off x="7494988" y="2726479"/>
            <a:ext cx="73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Possible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regulatory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approval 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8E96B62-1880-D84E-BFE6-F5653A5B9FD5}"/>
              </a:ext>
            </a:extLst>
          </p:cNvPr>
          <p:cNvCxnSpPr>
            <a:cxnSpLocks/>
          </p:cNvCxnSpPr>
          <p:nvPr/>
        </p:nvCxnSpPr>
        <p:spPr>
          <a:xfrm>
            <a:off x="7363506" y="5969621"/>
            <a:ext cx="4300670" cy="0"/>
          </a:xfrm>
          <a:prstGeom prst="straightConnector1">
            <a:avLst/>
          </a:prstGeom>
          <a:ln w="101600" cmpd="dbl">
            <a:solidFill>
              <a:srgbClr val="00AA9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1624F8-E73C-0C4A-8D23-4027CDAC751C}"/>
              </a:ext>
            </a:extLst>
          </p:cNvPr>
          <p:cNvSpPr txBox="1"/>
          <p:nvPr/>
        </p:nvSpPr>
        <p:spPr>
          <a:xfrm>
            <a:off x="7300244" y="5692622"/>
            <a:ext cx="257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Ad26 (HVTN 706/HPX3002)</a:t>
            </a:r>
          </a:p>
        </p:txBody>
      </p:sp>
    </p:spTree>
    <p:extLst>
      <p:ext uri="{BB962C8B-B14F-4D97-AF65-F5344CB8AC3E}">
        <p14:creationId xmlns:p14="http://schemas.microsoft.com/office/powerpoint/2010/main" val="61537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1DE7-8955-624A-BD1E-19A463913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Importance of Population Specific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F7064-C11B-D947-9ED9-7F0038018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5657"/>
            <a:ext cx="10972800" cy="470852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Calibri" panose="020F0502020204030204" pitchFamily="34" charset="0"/>
              </a:rPr>
              <a:t>In 2017, 47% of new infections occurred among key populations and their partners. Risk for acquiring HIV is disproportionately higher in MSM (x28 times) and TGW and FSW (x13 times) </a:t>
            </a:r>
          </a:p>
          <a:p>
            <a:r>
              <a:rPr lang="en-US" dirty="0">
                <a:cs typeface="Calibri" panose="020F0502020204030204" pitchFamily="34" charset="0"/>
              </a:rPr>
              <a:t>ECHO Study in East and Southern Africa documented infection rates that were almost 4% among sexually active women seeking contraception</a:t>
            </a:r>
          </a:p>
          <a:p>
            <a:r>
              <a:rPr lang="en-US" dirty="0">
                <a:cs typeface="Calibri" panose="020F0502020204030204" pitchFamily="34" charset="0"/>
              </a:rPr>
              <a:t>New biomedical strategies are being researched and deployed, but these are often reliant on delivery and outreach strategies that are poorly defined, frequently under-resourced and variably effective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Sub-Analysis and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525963"/>
          </a:xfrm>
        </p:spPr>
        <p:txBody>
          <a:bodyPr>
            <a:normAutofit fontScale="92500" lnSpcReduction="20000"/>
          </a:bodyPr>
          <a:lstStyle/>
          <a:p>
            <a:pPr defTabSz="556241">
              <a:spcBef>
                <a:spcPct val="0"/>
              </a:spcBef>
            </a:pPr>
            <a:r>
              <a:rPr lang="en-US" sz="3100" dirty="0">
                <a:cs typeface="Calibri" panose="020F0502020204030204" pitchFamily="34" charset="0"/>
              </a:rPr>
              <a:t>Analysis of global HIV prevention research investments for 2017 and 2018  to identify grants that were key population or priority population focused using grant abstracts and descriptions provided by funders</a:t>
            </a:r>
          </a:p>
          <a:p>
            <a:pPr defTabSz="556241">
              <a:spcBef>
                <a:spcPct val="0"/>
              </a:spcBef>
            </a:pPr>
            <a:r>
              <a:rPr lang="en-US" sz="3100" dirty="0">
                <a:cs typeface="Calibri" panose="020F0502020204030204" pitchFamily="34" charset="0"/>
              </a:rPr>
              <a:t>“Key populations” identified as MSM, sex workers, transgender people, and people who use drugs; “priority populations” included women and girls</a:t>
            </a:r>
          </a:p>
          <a:p>
            <a:r>
              <a:rPr lang="en-US" sz="3100" dirty="0">
                <a:cs typeface="Calibri" panose="020F0502020204030204" pitchFamily="34" charset="0"/>
              </a:rPr>
              <a:t>Largely non-population specific research grants were excluded</a:t>
            </a:r>
          </a:p>
          <a:p>
            <a:r>
              <a:rPr lang="en-US" sz="3100" dirty="0">
                <a:cs typeface="Calibri" panose="020F0502020204030204" pitchFamily="34" charset="0"/>
              </a:rPr>
              <a:t>Information on research focus of grants based on description provided by donor, which may be incomplete, particularly in the case of grants to institutions or large multi-investigator grants </a:t>
            </a:r>
          </a:p>
          <a:p>
            <a:endParaRPr lang="en-US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5309370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22552</TotalTime>
  <Words>1029</Words>
  <Application>Microsoft Macintosh PowerPoint</Application>
  <PresentationFormat>Widescreen</PresentationFormat>
  <Paragraphs>164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ＭＳ Ｐゴシック</vt:lpstr>
      <vt:lpstr>ＭＳ Ｐゴシック</vt:lpstr>
      <vt:lpstr>Arial</vt:lpstr>
      <vt:lpstr>Arial Narrow</vt:lpstr>
      <vt:lpstr>Calibri</vt:lpstr>
      <vt:lpstr>Cambria</vt:lpstr>
      <vt:lpstr>Franklin Gothic Book</vt:lpstr>
      <vt:lpstr>Franklin Gothic Medium</vt:lpstr>
      <vt:lpstr>Raleway</vt:lpstr>
      <vt:lpstr>Times New Roman</vt:lpstr>
      <vt:lpstr>Verdana</vt:lpstr>
      <vt:lpstr>Wingdings</vt:lpstr>
      <vt:lpstr>AIDS 2016_Template</vt:lpstr>
      <vt:lpstr>PowerPoint Presentation</vt:lpstr>
      <vt:lpstr>Improving prevention choice while we wait for an HIV vaccine: Prioritizing resources for key population-specific prevention research and implementation</vt:lpstr>
      <vt:lpstr>Conflict of Interest Disclosure</vt:lpstr>
      <vt:lpstr>PowerPoint Presentation</vt:lpstr>
      <vt:lpstr>The “ Working Group” at a Glance</vt:lpstr>
      <vt:lpstr>PowerPoint Presentation</vt:lpstr>
      <vt:lpstr>Prevention Options on the Horizon</vt:lpstr>
      <vt:lpstr>Importance of Population Specific Research</vt:lpstr>
      <vt:lpstr>Sub-Analysis and Methodology</vt:lpstr>
      <vt:lpstr>Global Investment in KP and PP  Focused Prevention Research  in 2018 </vt:lpstr>
      <vt:lpstr>Small % of Prevention Research Focused on KPs</vt:lpstr>
      <vt:lpstr>Global Investment in KP Focused Prevention Research  in 2017 </vt:lpstr>
      <vt:lpstr>Global Investment in KP Focused Prevention Research  in 2018 </vt:lpstr>
      <vt:lpstr>Limited BSSR Prevention Research</vt:lpstr>
      <vt:lpstr>Why is BSSR and KP Research critical? What If It Works?</vt:lpstr>
      <vt:lpstr>The Oral PrEP Experience</vt:lpstr>
      <vt:lpstr>Avoiding Delays with Prevention Intro</vt:lpstr>
      <vt:lpstr>Prevention Product Considerations</vt:lpstr>
      <vt:lpstr>Conclusions</vt:lpstr>
      <vt:lpstr>Thank You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Mitchell Warren</cp:lastModifiedBy>
  <cp:revision>90</cp:revision>
  <cp:lastPrinted>2017-01-16T15:31:13Z</cp:lastPrinted>
  <dcterms:created xsi:type="dcterms:W3CDTF">2017-01-13T09:09:35Z</dcterms:created>
  <dcterms:modified xsi:type="dcterms:W3CDTF">2019-07-23T17:13:07Z</dcterms:modified>
</cp:coreProperties>
</file>